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91" r:id="rId6"/>
    <p:sldId id="258" r:id="rId7"/>
    <p:sldId id="259" r:id="rId8"/>
    <p:sldId id="261" r:id="rId9"/>
    <p:sldId id="260" r:id="rId10"/>
    <p:sldId id="337" r:id="rId11"/>
    <p:sldId id="262" r:id="rId12"/>
    <p:sldId id="358" r:id="rId13"/>
    <p:sldId id="297" r:id="rId14"/>
    <p:sldId id="359" r:id="rId15"/>
    <p:sldId id="264" r:id="rId16"/>
    <p:sldId id="265" r:id="rId17"/>
    <p:sldId id="303" r:id="rId18"/>
    <p:sldId id="307" r:id="rId19"/>
    <p:sldId id="308" r:id="rId20"/>
    <p:sldId id="309" r:id="rId21"/>
    <p:sldId id="310" r:id="rId22"/>
    <p:sldId id="311" r:id="rId23"/>
    <p:sldId id="313" r:id="rId24"/>
    <p:sldId id="312" r:id="rId25"/>
    <p:sldId id="314" r:id="rId26"/>
    <p:sldId id="403" r:id="rId27"/>
    <p:sldId id="305" r:id="rId28"/>
    <p:sldId id="339" r:id="rId29"/>
    <p:sldId id="315" r:id="rId30"/>
    <p:sldId id="361" r:id="rId31"/>
    <p:sldId id="269" r:id="rId32"/>
    <p:sldId id="362" r:id="rId33"/>
    <p:sldId id="341" r:id="rId34"/>
    <p:sldId id="363" r:id="rId35"/>
    <p:sldId id="364" r:id="rId36"/>
    <p:sldId id="365" r:id="rId37"/>
    <p:sldId id="387" r:id="rId38"/>
    <p:sldId id="353" r:id="rId39"/>
    <p:sldId id="354" r:id="rId40"/>
    <p:sldId id="388" r:id="rId41"/>
    <p:sldId id="271" r:id="rId42"/>
    <p:sldId id="389" r:id="rId43"/>
    <p:sldId id="272" r:id="rId44"/>
    <p:sldId id="329" r:id="rId45"/>
    <p:sldId id="322" r:id="rId46"/>
    <p:sldId id="323" r:id="rId47"/>
    <p:sldId id="319" r:id="rId48"/>
    <p:sldId id="276" r:id="rId49"/>
    <p:sldId id="344" r:id="rId50"/>
    <p:sldId id="327" r:id="rId51"/>
    <p:sldId id="330" r:id="rId52"/>
    <p:sldId id="390" r:id="rId53"/>
    <p:sldId id="331" r:id="rId54"/>
    <p:sldId id="278" r:id="rId55"/>
    <p:sldId id="333" r:id="rId56"/>
    <p:sldId id="332" r:id="rId57"/>
    <p:sldId id="279" r:id="rId58"/>
    <p:sldId id="280" r:id="rId59"/>
    <p:sldId id="282" r:id="rId60"/>
    <p:sldId id="283" r:id="rId61"/>
    <p:sldId id="284" r:id="rId62"/>
    <p:sldId id="285" r:id="rId63"/>
    <p:sldId id="334" r:id="rId64"/>
    <p:sldId id="348" r:id="rId65"/>
    <p:sldId id="349" r:id="rId66"/>
    <p:sldId id="350" r:id="rId67"/>
    <p:sldId id="286" r:id="rId68"/>
    <p:sldId id="287" r:id="rId69"/>
    <p:sldId id="288" r:id="rId70"/>
    <p:sldId id="289" r:id="rId71"/>
    <p:sldId id="290" r:id="rId72"/>
    <p:sldId id="391" r:id="rId73"/>
    <p:sldId id="292" r:id="rId74"/>
    <p:sldId id="293" r:id="rId75"/>
    <p:sldId id="294" r:id="rId76"/>
    <p:sldId id="295" r:id="rId7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101" autoAdjust="0"/>
  </p:normalViewPr>
  <p:slideViewPr>
    <p:cSldViewPr>
      <p:cViewPr varScale="1">
        <p:scale>
          <a:sx n="43" d="100"/>
          <a:sy n="43" d="100"/>
        </p:scale>
        <p:origin x="196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6A640-3B2A-4420-BF9C-D2F0A2C6F1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一类常见的机器学习方法。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3421C-D585-4EF8-8F96-DF8B7B0A35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7E7C-C583-425B-A1B5-7D713EEE8A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70E9-BF05-44EE-ABDB-E6E60952704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64582-9A8B-43D5-BBC0-14315DAECD9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4464-9933-4387-B042-03B9E083E68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04DE-6D09-475C-8483-33867C41DCE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0FC0-1266-4E7B-AD42-69B3BF2860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106D1-D08E-4CF3-BA0E-338D5CAD73E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43D8-1130-4692-A27E-03A6F81C154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19CE-369B-4E66-8A5B-61E91668033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F68B-AA43-494A-90B6-780FC7A32906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3A0F-2DA5-47A5-B95F-D9257674D3A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1D5C0-9D56-4F85-83B5-69EC5F7FAD7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F6626-01C4-4627-8579-E99573AA32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11.wmf"/><Relationship Id="rId2" Type="http://schemas.openxmlformats.org/officeDocument/2006/relationships/oleObject" Target="../embeddings/oleObject4.bin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oleObject" Target="../embeddings/oleObject8.bin"/><Relationship Id="rId7" Type="http://schemas.openxmlformats.org/officeDocument/2006/relationships/image" Target="../media/image17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9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wmf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23.wmf"/><Relationship Id="rId2" Type="http://schemas.openxmlformats.org/officeDocument/2006/relationships/oleObject" Target="../embeddings/oleObject10.bin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61.jpeg"/><Relationship Id="rId34" Type="http://schemas.openxmlformats.org/officeDocument/2006/relationships/image" Target="../media/image60.jpeg"/><Relationship Id="rId33" Type="http://schemas.openxmlformats.org/officeDocument/2006/relationships/image" Target="../media/image59.jpeg"/><Relationship Id="rId32" Type="http://schemas.openxmlformats.org/officeDocument/2006/relationships/image" Target="../media/image58.jpeg"/><Relationship Id="rId31" Type="http://schemas.openxmlformats.org/officeDocument/2006/relationships/image" Target="../media/image57.jpeg"/><Relationship Id="rId30" Type="http://schemas.openxmlformats.org/officeDocument/2006/relationships/image" Target="../media/image56.jpeg"/><Relationship Id="rId3" Type="http://schemas.openxmlformats.org/officeDocument/2006/relationships/image" Target="../media/image29.jpeg"/><Relationship Id="rId29" Type="http://schemas.openxmlformats.org/officeDocument/2006/relationships/image" Target="../media/image55.jpeg"/><Relationship Id="rId28" Type="http://schemas.openxmlformats.org/officeDocument/2006/relationships/image" Target="../media/image54.jpeg"/><Relationship Id="rId27" Type="http://schemas.openxmlformats.org/officeDocument/2006/relationships/image" Target="../media/image53.jpeg"/><Relationship Id="rId26" Type="http://schemas.openxmlformats.org/officeDocument/2006/relationships/image" Target="../media/image52.jpeg"/><Relationship Id="rId25" Type="http://schemas.openxmlformats.org/officeDocument/2006/relationships/image" Target="../media/image51.jpeg"/><Relationship Id="rId24" Type="http://schemas.openxmlformats.org/officeDocument/2006/relationships/image" Target="../media/image50.jpeg"/><Relationship Id="rId23" Type="http://schemas.openxmlformats.org/officeDocument/2006/relationships/image" Target="../media/image49.jpeg"/><Relationship Id="rId22" Type="http://schemas.openxmlformats.org/officeDocument/2006/relationships/image" Target="../media/image48.jpeg"/><Relationship Id="rId21" Type="http://schemas.openxmlformats.org/officeDocument/2006/relationships/image" Target="../media/image47.jpeg"/><Relationship Id="rId20" Type="http://schemas.openxmlformats.org/officeDocument/2006/relationships/image" Target="../media/image46.jpeg"/><Relationship Id="rId2" Type="http://schemas.openxmlformats.org/officeDocument/2006/relationships/image" Target="../media/image28.jpeg"/><Relationship Id="rId19" Type="http://schemas.openxmlformats.org/officeDocument/2006/relationships/image" Target="../media/image45.jpeg"/><Relationship Id="rId18" Type="http://schemas.openxmlformats.org/officeDocument/2006/relationships/image" Target="../media/image44.jpeg"/><Relationship Id="rId17" Type="http://schemas.openxmlformats.org/officeDocument/2006/relationships/image" Target="../media/image43.jpeg"/><Relationship Id="rId16" Type="http://schemas.openxmlformats.org/officeDocument/2006/relationships/image" Target="../media/image42.jpeg"/><Relationship Id="rId15" Type="http://schemas.openxmlformats.org/officeDocument/2006/relationships/image" Target="../media/image41.jpeg"/><Relationship Id="rId14" Type="http://schemas.openxmlformats.org/officeDocument/2006/relationships/image" Target="../media/image40.jpeg"/><Relationship Id="rId13" Type="http://schemas.openxmlformats.org/officeDocument/2006/relationships/image" Target="../media/image39.jpeg"/><Relationship Id="rId12" Type="http://schemas.openxmlformats.org/officeDocument/2006/relationships/image" Target="../media/image38.jpeg"/><Relationship Id="rId11" Type="http://schemas.openxmlformats.org/officeDocument/2006/relationships/image" Target="../media/image37.jpeg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61.jpeg"/><Relationship Id="rId34" Type="http://schemas.openxmlformats.org/officeDocument/2006/relationships/image" Target="../media/image60.jpeg"/><Relationship Id="rId33" Type="http://schemas.openxmlformats.org/officeDocument/2006/relationships/image" Target="../media/image59.jpeg"/><Relationship Id="rId32" Type="http://schemas.openxmlformats.org/officeDocument/2006/relationships/image" Target="../media/image58.jpeg"/><Relationship Id="rId31" Type="http://schemas.openxmlformats.org/officeDocument/2006/relationships/image" Target="../media/image57.jpeg"/><Relationship Id="rId30" Type="http://schemas.openxmlformats.org/officeDocument/2006/relationships/image" Target="../media/image56.jpeg"/><Relationship Id="rId3" Type="http://schemas.openxmlformats.org/officeDocument/2006/relationships/image" Target="../media/image29.jpeg"/><Relationship Id="rId29" Type="http://schemas.openxmlformats.org/officeDocument/2006/relationships/image" Target="../media/image55.jpeg"/><Relationship Id="rId28" Type="http://schemas.openxmlformats.org/officeDocument/2006/relationships/image" Target="../media/image54.jpeg"/><Relationship Id="rId27" Type="http://schemas.openxmlformats.org/officeDocument/2006/relationships/image" Target="../media/image53.jpeg"/><Relationship Id="rId26" Type="http://schemas.openxmlformats.org/officeDocument/2006/relationships/image" Target="../media/image52.jpeg"/><Relationship Id="rId25" Type="http://schemas.openxmlformats.org/officeDocument/2006/relationships/image" Target="../media/image51.jpeg"/><Relationship Id="rId24" Type="http://schemas.openxmlformats.org/officeDocument/2006/relationships/image" Target="../media/image50.jpeg"/><Relationship Id="rId23" Type="http://schemas.openxmlformats.org/officeDocument/2006/relationships/image" Target="../media/image49.jpeg"/><Relationship Id="rId22" Type="http://schemas.openxmlformats.org/officeDocument/2006/relationships/image" Target="../media/image48.jpeg"/><Relationship Id="rId21" Type="http://schemas.openxmlformats.org/officeDocument/2006/relationships/image" Target="../media/image47.jpeg"/><Relationship Id="rId20" Type="http://schemas.openxmlformats.org/officeDocument/2006/relationships/image" Target="../media/image46.jpeg"/><Relationship Id="rId2" Type="http://schemas.openxmlformats.org/officeDocument/2006/relationships/image" Target="../media/image28.jpeg"/><Relationship Id="rId19" Type="http://schemas.openxmlformats.org/officeDocument/2006/relationships/image" Target="../media/image45.jpeg"/><Relationship Id="rId18" Type="http://schemas.openxmlformats.org/officeDocument/2006/relationships/image" Target="../media/image44.jpeg"/><Relationship Id="rId17" Type="http://schemas.openxmlformats.org/officeDocument/2006/relationships/image" Target="../media/image43.jpeg"/><Relationship Id="rId16" Type="http://schemas.openxmlformats.org/officeDocument/2006/relationships/image" Target="../media/image42.jpeg"/><Relationship Id="rId15" Type="http://schemas.openxmlformats.org/officeDocument/2006/relationships/image" Target="../media/image41.jpeg"/><Relationship Id="rId14" Type="http://schemas.openxmlformats.org/officeDocument/2006/relationships/image" Target="../media/image40.jpeg"/><Relationship Id="rId13" Type="http://schemas.openxmlformats.org/officeDocument/2006/relationships/image" Target="../media/image39.jpeg"/><Relationship Id="rId12" Type="http://schemas.openxmlformats.org/officeDocument/2006/relationships/image" Target="../media/image38.jpeg"/><Relationship Id="rId11" Type="http://schemas.openxmlformats.org/officeDocument/2006/relationships/image" Target="../media/image37.jpeg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26.png"/><Relationship Id="rId2" Type="http://schemas.openxmlformats.org/officeDocument/2006/relationships/image" Target="../media/image62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0.png"/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88.png"/><Relationship Id="rId7" Type="http://schemas.openxmlformats.org/officeDocument/2006/relationships/tags" Target="../tags/tag4.xml"/><Relationship Id="rId6" Type="http://schemas.openxmlformats.org/officeDocument/2006/relationships/image" Target="../media/image87.png"/><Relationship Id="rId5" Type="http://schemas.openxmlformats.org/officeDocument/2006/relationships/tags" Target="../tags/tag3.xml"/><Relationship Id="rId4" Type="http://schemas.openxmlformats.org/officeDocument/2006/relationships/image" Target="../media/image86.png"/><Relationship Id="rId3" Type="http://schemas.openxmlformats.org/officeDocument/2006/relationships/tags" Target="../tags/tag2.xml"/><Relationship Id="rId22" Type="http://schemas.openxmlformats.org/officeDocument/2006/relationships/notesSlide" Target="../notesSlides/notesSlide22.xml"/><Relationship Id="rId21" Type="http://schemas.openxmlformats.org/officeDocument/2006/relationships/vmlDrawing" Target="../drawings/vmlDrawing7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9" Type="http://schemas.openxmlformats.org/officeDocument/2006/relationships/image" Target="../media/image94.wmf"/><Relationship Id="rId18" Type="http://schemas.openxmlformats.org/officeDocument/2006/relationships/oleObject" Target="../embeddings/oleObject14.bin"/><Relationship Id="rId17" Type="http://schemas.openxmlformats.org/officeDocument/2006/relationships/image" Target="../media/image93.png"/><Relationship Id="rId16" Type="http://schemas.openxmlformats.org/officeDocument/2006/relationships/tags" Target="../tags/tag8.xml"/><Relationship Id="rId15" Type="http://schemas.openxmlformats.org/officeDocument/2006/relationships/image" Target="../media/image92.png"/><Relationship Id="rId14" Type="http://schemas.openxmlformats.org/officeDocument/2006/relationships/image" Target="../media/image91.png"/><Relationship Id="rId13" Type="http://schemas.openxmlformats.org/officeDocument/2006/relationships/tags" Target="../tags/tag7.xml"/><Relationship Id="rId12" Type="http://schemas.openxmlformats.org/officeDocument/2006/relationships/image" Target="../media/image90.png"/><Relationship Id="rId11" Type="http://schemas.openxmlformats.org/officeDocument/2006/relationships/tags" Target="../tags/tag6.xml"/><Relationship Id="rId10" Type="http://schemas.openxmlformats.org/officeDocument/2006/relationships/image" Target="../media/image89.png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image" Target="../media/image87.png"/><Relationship Id="rId7" Type="http://schemas.openxmlformats.org/officeDocument/2006/relationships/tags" Target="../tags/tag12.xml"/><Relationship Id="rId6" Type="http://schemas.openxmlformats.org/officeDocument/2006/relationships/image" Target="../media/image86.png"/><Relationship Id="rId5" Type="http://schemas.openxmlformats.org/officeDocument/2006/relationships/tags" Target="../tags/tag11.xml"/><Relationship Id="rId4" Type="http://schemas.openxmlformats.org/officeDocument/2006/relationships/image" Target="../media/image85.png"/><Relationship Id="rId3" Type="http://schemas.openxmlformats.org/officeDocument/2006/relationships/tags" Target="../tags/tag10.xml"/><Relationship Id="rId2" Type="http://schemas.openxmlformats.org/officeDocument/2006/relationships/image" Target="../media/image95.png"/><Relationship Id="rId19" Type="http://schemas.openxmlformats.org/officeDocument/2006/relationships/notesSlide" Target="../notesSlides/notesSlide23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96.png"/><Relationship Id="rId16" Type="http://schemas.openxmlformats.org/officeDocument/2006/relationships/image" Target="../media/image91.png"/><Relationship Id="rId15" Type="http://schemas.openxmlformats.org/officeDocument/2006/relationships/tags" Target="../tags/tag16.xml"/><Relationship Id="rId14" Type="http://schemas.openxmlformats.org/officeDocument/2006/relationships/image" Target="../media/image90.png"/><Relationship Id="rId13" Type="http://schemas.openxmlformats.org/officeDocument/2006/relationships/tags" Target="../tags/tag15.xml"/><Relationship Id="rId12" Type="http://schemas.openxmlformats.org/officeDocument/2006/relationships/image" Target="../media/image89.png"/><Relationship Id="rId11" Type="http://schemas.openxmlformats.org/officeDocument/2006/relationships/tags" Target="../tags/tag14.xml"/><Relationship Id="rId10" Type="http://schemas.openxmlformats.org/officeDocument/2006/relationships/image" Target="../media/image88.png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7.jpeg"/><Relationship Id="rId1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jpeg"/><Relationship Id="rId8" Type="http://schemas.openxmlformats.org/officeDocument/2006/relationships/image" Target="../media/image112.jpeg"/><Relationship Id="rId7" Type="http://schemas.openxmlformats.org/officeDocument/2006/relationships/image" Target="../media/image111.jpeg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4" Type="http://schemas.openxmlformats.org/officeDocument/2006/relationships/notesSlide" Target="../notesSlides/notesSlide31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16.jpeg"/><Relationship Id="rId11" Type="http://schemas.openxmlformats.org/officeDocument/2006/relationships/image" Target="../media/image115.jpeg"/><Relationship Id="rId10" Type="http://schemas.openxmlformats.org/officeDocument/2006/relationships/image" Target="../media/image114.jpeg"/><Relationship Id="rId1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jpeg"/><Relationship Id="rId8" Type="http://schemas.openxmlformats.org/officeDocument/2006/relationships/image" Target="../media/image122.jpeg"/><Relationship Id="rId7" Type="http://schemas.openxmlformats.org/officeDocument/2006/relationships/image" Target="../media/image111.jpeg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Relationship Id="rId3" Type="http://schemas.openxmlformats.org/officeDocument/2006/relationships/image" Target="../media/image118.jpeg"/><Relationship Id="rId2" Type="http://schemas.openxmlformats.org/officeDocument/2006/relationships/image" Target="../media/image106.jpeg"/><Relationship Id="rId14" Type="http://schemas.openxmlformats.org/officeDocument/2006/relationships/notesSlide" Target="../notesSlides/notesSlide3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6.jpeg"/><Relationship Id="rId11" Type="http://schemas.openxmlformats.org/officeDocument/2006/relationships/image" Target="../media/image125.jpeg"/><Relationship Id="rId10" Type="http://schemas.openxmlformats.org/officeDocument/2006/relationships/image" Target="../media/image124.jpeg"/><Relationship Id="rId1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jpeg"/><Relationship Id="rId8" Type="http://schemas.openxmlformats.org/officeDocument/2006/relationships/image" Target="../media/image122.jpeg"/><Relationship Id="rId7" Type="http://schemas.openxmlformats.org/officeDocument/2006/relationships/image" Target="../media/image111.jpeg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Relationship Id="rId3" Type="http://schemas.openxmlformats.org/officeDocument/2006/relationships/image" Target="../media/image118.jpeg"/><Relationship Id="rId2" Type="http://schemas.openxmlformats.org/officeDocument/2006/relationships/image" Target="../media/image106.jpeg"/><Relationship Id="rId14" Type="http://schemas.openxmlformats.org/officeDocument/2006/relationships/notesSlide" Target="../notesSlides/notesSlide33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6.jpeg"/><Relationship Id="rId11" Type="http://schemas.openxmlformats.org/officeDocument/2006/relationships/image" Target="../media/image125.jpeg"/><Relationship Id="rId10" Type="http://schemas.openxmlformats.org/officeDocument/2006/relationships/image" Target="../media/image124.jpeg"/><Relationship Id="rId1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1.jpeg"/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7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7.jpeg"/><Relationship Id="rId2" Type="http://schemas.openxmlformats.org/officeDocument/2006/relationships/image" Target="../media/image129.jpeg"/><Relationship Id="rId1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1.jpeg"/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wmf"/><Relationship Id="rId8" Type="http://schemas.openxmlformats.org/officeDocument/2006/relationships/oleObject" Target="../embeddings/oleObject18.bin"/><Relationship Id="rId7" Type="http://schemas.openxmlformats.org/officeDocument/2006/relationships/image" Target="../media/image157.wmf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6.bin"/><Relationship Id="rId3" Type="http://schemas.openxmlformats.org/officeDocument/2006/relationships/image" Target="../media/image155.wmf"/><Relationship Id="rId2" Type="http://schemas.openxmlformats.org/officeDocument/2006/relationships/oleObject" Target="../embeddings/oleObject15.bin"/><Relationship Id="rId19" Type="http://schemas.openxmlformats.org/officeDocument/2006/relationships/notesSlide" Target="../notesSlides/notesSlide42.xml"/><Relationship Id="rId18" Type="http://schemas.openxmlformats.org/officeDocument/2006/relationships/vmlDrawing" Target="../drawings/vmlDrawing8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60.wmf"/><Relationship Id="rId15" Type="http://schemas.openxmlformats.org/officeDocument/2006/relationships/oleObject" Target="../embeddings/oleObject23.bin"/><Relationship Id="rId14" Type="http://schemas.openxmlformats.org/officeDocument/2006/relationships/oleObject" Target="../embeddings/oleObject22.bin"/><Relationship Id="rId13" Type="http://schemas.openxmlformats.org/officeDocument/2006/relationships/oleObject" Target="../embeddings/oleObject21.bin"/><Relationship Id="rId12" Type="http://schemas.openxmlformats.org/officeDocument/2006/relationships/oleObject" Target="../embeddings/oleObject20.bin"/><Relationship Id="rId11" Type="http://schemas.openxmlformats.org/officeDocument/2006/relationships/image" Target="../media/image159.wmf"/><Relationship Id="rId10" Type="http://schemas.openxmlformats.org/officeDocument/2006/relationships/oleObject" Target="../embeddings/oleObject19.bin"/><Relationship Id="rId1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161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4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1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164.jpeg"/><Relationship Id="rId1" Type="http://schemas.openxmlformats.org/officeDocument/2006/relationships/image" Target="../media/image16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1" Type="http://schemas.openxmlformats.org/officeDocument/2006/relationships/image" Target="../media/image153.jpe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jpeg"/><Relationship Id="rId8" Type="http://schemas.openxmlformats.org/officeDocument/2006/relationships/image" Target="../media/image173.jpeg"/><Relationship Id="rId7" Type="http://schemas.openxmlformats.org/officeDocument/2006/relationships/image" Target="../media/image172.jpeg"/><Relationship Id="rId6" Type="http://schemas.openxmlformats.org/officeDocument/2006/relationships/image" Target="../media/image171.jpe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Relationship Id="rId3" Type="http://schemas.openxmlformats.org/officeDocument/2006/relationships/image" Target="../media/image168.jpeg"/><Relationship Id="rId22" Type="http://schemas.openxmlformats.org/officeDocument/2006/relationships/notesSlide" Target="../notesSlides/notesSlide47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85.jpeg"/><Relationship Id="rId2" Type="http://schemas.openxmlformats.org/officeDocument/2006/relationships/image" Target="../media/image167.jpeg"/><Relationship Id="rId19" Type="http://schemas.openxmlformats.org/officeDocument/2006/relationships/image" Target="../media/image184.jpeg"/><Relationship Id="rId18" Type="http://schemas.openxmlformats.org/officeDocument/2006/relationships/image" Target="../media/image183.jpeg"/><Relationship Id="rId17" Type="http://schemas.openxmlformats.org/officeDocument/2006/relationships/image" Target="../media/image182.jpeg"/><Relationship Id="rId16" Type="http://schemas.openxmlformats.org/officeDocument/2006/relationships/image" Target="../media/image181.jpeg"/><Relationship Id="rId15" Type="http://schemas.openxmlformats.org/officeDocument/2006/relationships/image" Target="../media/image180.jpeg"/><Relationship Id="rId14" Type="http://schemas.openxmlformats.org/officeDocument/2006/relationships/image" Target="../media/image179.jpeg"/><Relationship Id="rId13" Type="http://schemas.openxmlformats.org/officeDocument/2006/relationships/image" Target="../media/image178.jpeg"/><Relationship Id="rId12" Type="http://schemas.openxmlformats.org/officeDocument/2006/relationships/image" Target="../media/image177.jpeg"/><Relationship Id="rId11" Type="http://schemas.openxmlformats.org/officeDocument/2006/relationships/image" Target="../media/image176.jpeg"/><Relationship Id="rId10" Type="http://schemas.openxmlformats.org/officeDocument/2006/relationships/image" Target="../media/image175.jpeg"/><Relationship Id="rId1" Type="http://schemas.openxmlformats.org/officeDocument/2006/relationships/image" Target="../media/image166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4.jpeg"/><Relationship Id="rId8" Type="http://schemas.openxmlformats.org/officeDocument/2006/relationships/image" Target="../media/image193.jpeg"/><Relationship Id="rId7" Type="http://schemas.openxmlformats.org/officeDocument/2006/relationships/image" Target="../media/image192.jpeg"/><Relationship Id="rId6" Type="http://schemas.openxmlformats.org/officeDocument/2006/relationships/image" Target="../media/image191.jpeg"/><Relationship Id="rId59" Type="http://schemas.openxmlformats.org/officeDocument/2006/relationships/notesSlide" Target="../notesSlides/notesSlide48.xml"/><Relationship Id="rId58" Type="http://schemas.openxmlformats.org/officeDocument/2006/relationships/slideLayout" Target="../slideLayouts/slideLayout7.xml"/><Relationship Id="rId57" Type="http://schemas.openxmlformats.org/officeDocument/2006/relationships/image" Target="../media/image242.jpeg"/><Relationship Id="rId56" Type="http://schemas.openxmlformats.org/officeDocument/2006/relationships/image" Target="../media/image241.jpeg"/><Relationship Id="rId55" Type="http://schemas.openxmlformats.org/officeDocument/2006/relationships/image" Target="../media/image240.jpeg"/><Relationship Id="rId54" Type="http://schemas.openxmlformats.org/officeDocument/2006/relationships/image" Target="../media/image239.jpeg"/><Relationship Id="rId53" Type="http://schemas.openxmlformats.org/officeDocument/2006/relationships/image" Target="../media/image238.jpeg"/><Relationship Id="rId52" Type="http://schemas.openxmlformats.org/officeDocument/2006/relationships/image" Target="../media/image237.jpeg"/><Relationship Id="rId51" Type="http://schemas.openxmlformats.org/officeDocument/2006/relationships/image" Target="../media/image236.jpeg"/><Relationship Id="rId50" Type="http://schemas.openxmlformats.org/officeDocument/2006/relationships/image" Target="../media/image235.jpeg"/><Relationship Id="rId5" Type="http://schemas.openxmlformats.org/officeDocument/2006/relationships/image" Target="../media/image190.jpeg"/><Relationship Id="rId49" Type="http://schemas.openxmlformats.org/officeDocument/2006/relationships/image" Target="../media/image234.jpeg"/><Relationship Id="rId48" Type="http://schemas.openxmlformats.org/officeDocument/2006/relationships/image" Target="../media/image233.jpeg"/><Relationship Id="rId47" Type="http://schemas.openxmlformats.org/officeDocument/2006/relationships/image" Target="../media/image232.jpeg"/><Relationship Id="rId46" Type="http://schemas.openxmlformats.org/officeDocument/2006/relationships/image" Target="../media/image231.jpeg"/><Relationship Id="rId45" Type="http://schemas.openxmlformats.org/officeDocument/2006/relationships/image" Target="../media/image230.jpeg"/><Relationship Id="rId44" Type="http://schemas.openxmlformats.org/officeDocument/2006/relationships/image" Target="../media/image229.jpeg"/><Relationship Id="rId43" Type="http://schemas.openxmlformats.org/officeDocument/2006/relationships/image" Target="../media/image228.jpeg"/><Relationship Id="rId42" Type="http://schemas.openxmlformats.org/officeDocument/2006/relationships/image" Target="../media/image227.jpeg"/><Relationship Id="rId41" Type="http://schemas.openxmlformats.org/officeDocument/2006/relationships/image" Target="../media/image226.jpeg"/><Relationship Id="rId40" Type="http://schemas.openxmlformats.org/officeDocument/2006/relationships/image" Target="../media/image225.jpeg"/><Relationship Id="rId4" Type="http://schemas.openxmlformats.org/officeDocument/2006/relationships/image" Target="../media/image189.jpeg"/><Relationship Id="rId39" Type="http://schemas.openxmlformats.org/officeDocument/2006/relationships/image" Target="../media/image224.jpeg"/><Relationship Id="rId38" Type="http://schemas.openxmlformats.org/officeDocument/2006/relationships/image" Target="../media/image223.jpeg"/><Relationship Id="rId37" Type="http://schemas.openxmlformats.org/officeDocument/2006/relationships/image" Target="../media/image222.jpeg"/><Relationship Id="rId36" Type="http://schemas.openxmlformats.org/officeDocument/2006/relationships/image" Target="../media/image221.jpeg"/><Relationship Id="rId35" Type="http://schemas.openxmlformats.org/officeDocument/2006/relationships/image" Target="../media/image220.jpeg"/><Relationship Id="rId34" Type="http://schemas.openxmlformats.org/officeDocument/2006/relationships/image" Target="../media/image219.jpeg"/><Relationship Id="rId33" Type="http://schemas.openxmlformats.org/officeDocument/2006/relationships/image" Target="../media/image218.jpeg"/><Relationship Id="rId32" Type="http://schemas.openxmlformats.org/officeDocument/2006/relationships/image" Target="../media/image217.jpeg"/><Relationship Id="rId31" Type="http://schemas.openxmlformats.org/officeDocument/2006/relationships/image" Target="../media/image216.jpeg"/><Relationship Id="rId30" Type="http://schemas.openxmlformats.org/officeDocument/2006/relationships/image" Target="../media/image215.jpeg"/><Relationship Id="rId3" Type="http://schemas.openxmlformats.org/officeDocument/2006/relationships/image" Target="../media/image188.jpeg"/><Relationship Id="rId29" Type="http://schemas.openxmlformats.org/officeDocument/2006/relationships/image" Target="../media/image214.jpeg"/><Relationship Id="rId28" Type="http://schemas.openxmlformats.org/officeDocument/2006/relationships/image" Target="../media/image213.jpeg"/><Relationship Id="rId27" Type="http://schemas.openxmlformats.org/officeDocument/2006/relationships/image" Target="../media/image212.jpeg"/><Relationship Id="rId26" Type="http://schemas.openxmlformats.org/officeDocument/2006/relationships/image" Target="../media/image211.jpeg"/><Relationship Id="rId25" Type="http://schemas.openxmlformats.org/officeDocument/2006/relationships/image" Target="../media/image210.jpeg"/><Relationship Id="rId24" Type="http://schemas.openxmlformats.org/officeDocument/2006/relationships/image" Target="../media/image209.jpeg"/><Relationship Id="rId23" Type="http://schemas.openxmlformats.org/officeDocument/2006/relationships/image" Target="../media/image208.jpeg"/><Relationship Id="rId22" Type="http://schemas.openxmlformats.org/officeDocument/2006/relationships/image" Target="../media/image207.jpeg"/><Relationship Id="rId21" Type="http://schemas.openxmlformats.org/officeDocument/2006/relationships/image" Target="../media/image206.jpeg"/><Relationship Id="rId20" Type="http://schemas.openxmlformats.org/officeDocument/2006/relationships/image" Target="../media/image205.jpeg"/><Relationship Id="rId2" Type="http://schemas.openxmlformats.org/officeDocument/2006/relationships/image" Target="../media/image187.jpeg"/><Relationship Id="rId19" Type="http://schemas.openxmlformats.org/officeDocument/2006/relationships/image" Target="../media/image204.jpeg"/><Relationship Id="rId18" Type="http://schemas.openxmlformats.org/officeDocument/2006/relationships/image" Target="../media/image203.jpeg"/><Relationship Id="rId17" Type="http://schemas.openxmlformats.org/officeDocument/2006/relationships/image" Target="../media/image202.jpeg"/><Relationship Id="rId16" Type="http://schemas.openxmlformats.org/officeDocument/2006/relationships/image" Target="../media/image201.jpeg"/><Relationship Id="rId15" Type="http://schemas.openxmlformats.org/officeDocument/2006/relationships/image" Target="../media/image200.jpeg"/><Relationship Id="rId14" Type="http://schemas.openxmlformats.org/officeDocument/2006/relationships/image" Target="../media/image199.jpeg"/><Relationship Id="rId13" Type="http://schemas.openxmlformats.org/officeDocument/2006/relationships/image" Target="../media/image198.jpeg"/><Relationship Id="rId12" Type="http://schemas.openxmlformats.org/officeDocument/2006/relationships/image" Target="../media/image197.jpeg"/><Relationship Id="rId11" Type="http://schemas.openxmlformats.org/officeDocument/2006/relationships/image" Target="../media/image196.jpeg"/><Relationship Id="rId10" Type="http://schemas.openxmlformats.org/officeDocument/2006/relationships/image" Target="../media/image195.jpeg"/><Relationship Id="rId1" Type="http://schemas.openxmlformats.org/officeDocument/2006/relationships/image" Target="../media/image186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jpeg"/><Relationship Id="rId8" Type="http://schemas.openxmlformats.org/officeDocument/2006/relationships/image" Target="../media/image250.jpeg"/><Relationship Id="rId7" Type="http://schemas.openxmlformats.org/officeDocument/2006/relationships/image" Target="../media/image249.jpeg"/><Relationship Id="rId6" Type="http://schemas.openxmlformats.org/officeDocument/2006/relationships/image" Target="../media/image248.jpeg"/><Relationship Id="rId5" Type="http://schemas.openxmlformats.org/officeDocument/2006/relationships/image" Target="../media/image247.jpeg"/><Relationship Id="rId40" Type="http://schemas.openxmlformats.org/officeDocument/2006/relationships/notesSlide" Target="../notesSlides/notesSlide49.xml"/><Relationship Id="rId4" Type="http://schemas.openxmlformats.org/officeDocument/2006/relationships/image" Target="../media/image246.jpeg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280.jpeg"/><Relationship Id="rId37" Type="http://schemas.openxmlformats.org/officeDocument/2006/relationships/image" Target="../media/image279.jpeg"/><Relationship Id="rId36" Type="http://schemas.openxmlformats.org/officeDocument/2006/relationships/image" Target="../media/image278.jpeg"/><Relationship Id="rId35" Type="http://schemas.openxmlformats.org/officeDocument/2006/relationships/image" Target="../media/image277.jpeg"/><Relationship Id="rId34" Type="http://schemas.openxmlformats.org/officeDocument/2006/relationships/image" Target="../media/image276.jpeg"/><Relationship Id="rId33" Type="http://schemas.openxmlformats.org/officeDocument/2006/relationships/image" Target="../media/image275.jpeg"/><Relationship Id="rId32" Type="http://schemas.openxmlformats.org/officeDocument/2006/relationships/image" Target="../media/image274.jpeg"/><Relationship Id="rId31" Type="http://schemas.openxmlformats.org/officeDocument/2006/relationships/image" Target="../media/image273.jpeg"/><Relationship Id="rId30" Type="http://schemas.openxmlformats.org/officeDocument/2006/relationships/image" Target="../media/image272.jpeg"/><Relationship Id="rId3" Type="http://schemas.openxmlformats.org/officeDocument/2006/relationships/image" Target="../media/image245.jpeg"/><Relationship Id="rId29" Type="http://schemas.openxmlformats.org/officeDocument/2006/relationships/image" Target="../media/image271.jpeg"/><Relationship Id="rId28" Type="http://schemas.openxmlformats.org/officeDocument/2006/relationships/image" Target="../media/image270.jpeg"/><Relationship Id="rId27" Type="http://schemas.openxmlformats.org/officeDocument/2006/relationships/image" Target="../media/image269.jpeg"/><Relationship Id="rId26" Type="http://schemas.openxmlformats.org/officeDocument/2006/relationships/image" Target="../media/image268.jpeg"/><Relationship Id="rId25" Type="http://schemas.openxmlformats.org/officeDocument/2006/relationships/image" Target="../media/image267.jpeg"/><Relationship Id="rId24" Type="http://schemas.openxmlformats.org/officeDocument/2006/relationships/image" Target="../media/image266.jpeg"/><Relationship Id="rId23" Type="http://schemas.openxmlformats.org/officeDocument/2006/relationships/image" Target="../media/image265.jpeg"/><Relationship Id="rId22" Type="http://schemas.openxmlformats.org/officeDocument/2006/relationships/image" Target="../media/image264.jpeg"/><Relationship Id="rId21" Type="http://schemas.openxmlformats.org/officeDocument/2006/relationships/image" Target="../media/image263.jpeg"/><Relationship Id="rId20" Type="http://schemas.openxmlformats.org/officeDocument/2006/relationships/image" Target="../media/image262.jpeg"/><Relationship Id="rId2" Type="http://schemas.openxmlformats.org/officeDocument/2006/relationships/image" Target="../media/image244.jpeg"/><Relationship Id="rId19" Type="http://schemas.openxmlformats.org/officeDocument/2006/relationships/image" Target="../media/image261.jpeg"/><Relationship Id="rId18" Type="http://schemas.openxmlformats.org/officeDocument/2006/relationships/image" Target="../media/image260.jpeg"/><Relationship Id="rId17" Type="http://schemas.openxmlformats.org/officeDocument/2006/relationships/image" Target="../media/image259.jpeg"/><Relationship Id="rId16" Type="http://schemas.openxmlformats.org/officeDocument/2006/relationships/image" Target="../media/image258.jpeg"/><Relationship Id="rId15" Type="http://schemas.openxmlformats.org/officeDocument/2006/relationships/image" Target="../media/image257.jpeg"/><Relationship Id="rId14" Type="http://schemas.openxmlformats.org/officeDocument/2006/relationships/image" Target="../media/image256.jpeg"/><Relationship Id="rId13" Type="http://schemas.openxmlformats.org/officeDocument/2006/relationships/image" Target="../media/image255.jpeg"/><Relationship Id="rId12" Type="http://schemas.openxmlformats.org/officeDocument/2006/relationships/image" Target="../media/image254.jpeg"/><Relationship Id="rId11" Type="http://schemas.openxmlformats.org/officeDocument/2006/relationships/image" Target="../media/image253.jpeg"/><Relationship Id="rId10" Type="http://schemas.openxmlformats.org/officeDocument/2006/relationships/image" Target="../media/image252.jpeg"/><Relationship Id="rId1" Type="http://schemas.openxmlformats.org/officeDocument/2006/relationships/image" Target="../media/image2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2.png"/><Relationship Id="rId1" Type="http://schemas.openxmlformats.org/officeDocument/2006/relationships/image" Target="../media/image281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5.jpeg"/><Relationship Id="rId2" Type="http://schemas.openxmlformats.org/officeDocument/2006/relationships/image" Target="../media/image284.jpeg"/><Relationship Id="rId1" Type="http://schemas.openxmlformats.org/officeDocument/2006/relationships/image" Target="../media/image28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7.jpeg"/><Relationship Id="rId1" Type="http://schemas.openxmlformats.org/officeDocument/2006/relationships/image" Target="../media/image286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image" Target="../media/image288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1" Type="http://schemas.openxmlformats.org/officeDocument/2006/relationships/notesSlide" Target="../notesSlides/notesSlide7.xml"/><Relationship Id="rId10" Type="http://schemas.openxmlformats.org/officeDocument/2006/relationships/vmlDrawing" Target="../drawings/vmlDrawing1.v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5986" y="271109"/>
            <a:ext cx="1641475" cy="3975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 dirty="0">
                <a:solidFill>
                  <a:srgbClr val="FF0000"/>
                </a:solidFill>
                <a:latin typeface="微软雅黑" panose="020B0503020204020204" charset="-122"/>
              </a:rPr>
              <a:t>机器学习</a:t>
            </a:r>
            <a:endParaRPr lang="zh-CN" altLang="en-US" sz="3205" dirty="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78251" y="298450"/>
            <a:ext cx="3513782" cy="2718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5230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zh-CN" altLang="en-US" sz="5400" dirty="0">
                <a:solidFill>
                  <a:srgbClr val="0000FF"/>
                </a:solidFill>
                <a:latin typeface="微软雅黑" panose="020B0503020204020204" charset="-122"/>
              </a:rPr>
              <a:t>四、决策树</a:t>
            </a:r>
            <a:endParaRPr lang="zh-CN" altLang="en-US" sz="5400" dirty="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信息增益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67204" y="357121"/>
            <a:ext cx="188237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(information gain)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602" y="1072481"/>
            <a:ext cx="730809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信息熵 </a:t>
            </a: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(entropy)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是度量样本集合“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纯度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”最常用的一种指标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624" y="3819048"/>
            <a:ext cx="4608512" cy="26930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Ent(D)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的值越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小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，则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D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的纯度越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高</a:t>
            </a:r>
            <a:endParaRPr lang="zh-CN" altLang="en-US" sz="2195" dirty="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5360" y="1772816"/>
            <a:ext cx="6012864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5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假定当前样本集合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中第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k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类样本所占的比例为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则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信息熵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定义为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1633464" y="2564904"/>
          <a:ext cx="3524876" cy="96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Equation" r:id="rId2" imgW="40233600" imgH="10972800" progId="Equation.DSMT4">
                  <p:embed/>
                </p:oleObj>
              </mc:Choice>
              <mc:Fallback>
                <p:oleObj name="Equation" r:id="rId2" imgW="40233600" imgH="10972800" progId="Equation.DSMT4">
                  <p:embed/>
                  <p:pic>
                    <p:nvPicPr>
                      <p:cNvPr id="0" name="对象 4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3464" y="2564904"/>
                        <a:ext cx="3524876" cy="96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495300" y="4292600"/>
          <a:ext cx="7423150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Equation" r:id="rId4" imgW="84734400" imgH="18288000" progId="Equation.DSMT4">
                  <p:embed/>
                </p:oleObj>
              </mc:Choice>
              <mc:Fallback>
                <p:oleObj name="Equation" r:id="rId4" imgW="84734400" imgH="18288000" progId="Equation.DSMT4">
                  <p:embed/>
                  <p:pic>
                    <p:nvPicPr>
                      <p:cNvPr id="0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4292600"/>
                        <a:ext cx="7423150" cy="160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553200" y="1590151"/>
          <a:ext cx="2349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6" imgW="26822400" imgH="6096000" progId="Equation.DSMT4">
                  <p:embed/>
                </p:oleObj>
              </mc:Choice>
              <mc:Fallback>
                <p:oleObj name="Equation" r:id="rId6" imgW="26822400" imgH="60960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53200" y="1590151"/>
                        <a:ext cx="23495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1764" y="347808"/>
            <a:ext cx="8820472" cy="34624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5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795" dirty="0">
                <a:solidFill>
                  <a:srgbClr val="FF0000"/>
                </a:solidFill>
                <a:latin typeface="微软雅黑" panose="020B0503020204020204" charset="-122"/>
              </a:rPr>
              <a:t>条件熵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extBox 25"/>
          <p:cNvSpPr txBox="1"/>
          <p:nvPr/>
        </p:nvSpPr>
        <p:spPr>
          <a:xfrm>
            <a:off x="266130" y="1064503"/>
            <a:ext cx="8507288" cy="133292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条件熵表示的是在已知一个随机变量的条件下，另一个随机变量的不确定性。具体地，假设有随机变量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X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和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Y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，且它们服从以下联合概率分布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09" y="2026761"/>
            <a:ext cx="5616624" cy="533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0" y="2805027"/>
            <a:ext cx="5856974" cy="5193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385379"/>
            <a:ext cx="4194721" cy="9548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20" y="4134507"/>
            <a:ext cx="4446180" cy="57148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236663" y="5021577"/>
            <a:ext cx="5837228" cy="989012"/>
            <a:chOff x="1111036" y="5466338"/>
            <a:chExt cx="5837228" cy="989012"/>
          </a:xfrm>
        </p:grpSpPr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1111036" y="5545399"/>
            <a:ext cx="4165600" cy="909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6" name="Equation" r:id="rId6" imgW="47548800" imgH="10363200" progId="Equation.DSMT4">
                    <p:embed/>
                  </p:oleObj>
                </mc:Choice>
                <mc:Fallback>
                  <p:oleObj name="Equation" r:id="rId6" imgW="47548800" imgH="10363200" progId="Equation.DSMT4">
                    <p:embed/>
                    <p:pic>
                      <p:nvPicPr>
                        <p:cNvPr id="0" name="对象 4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111036" y="5545399"/>
                          <a:ext cx="4165600" cy="9096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5773514" y="5466338"/>
            <a:ext cx="1174750" cy="989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7" name="Equation" r:id="rId8" imgW="13411200" imgH="11277600" progId="Equation.DSMT4">
                    <p:embed/>
                  </p:oleObj>
                </mc:Choice>
                <mc:Fallback>
                  <p:oleObj name="Equation" r:id="rId8" imgW="13411200" imgH="11277600" progId="Equation.DSMT4">
                    <p:embed/>
                    <p:pic>
                      <p:nvPicPr>
                        <p:cNvPr id="0" name="对象 2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773514" y="5466338"/>
                          <a:ext cx="1174750" cy="989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7474" y="274680"/>
            <a:ext cx="7000314" cy="2185342"/>
            <a:chOff x="304846" y="1569629"/>
            <a:chExt cx="7000314" cy="2185342"/>
          </a:xfrm>
        </p:grpSpPr>
        <p:pic>
          <p:nvPicPr>
            <p:cNvPr id="5" name="图片 4" descr="ws_831E.tmp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1472" y="2367006"/>
              <a:ext cx="1765300" cy="3937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04846" y="1569629"/>
              <a:ext cx="7000314" cy="218534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685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r>
                <a:rPr lang="zh-CN" altLang="en-US" sz="2795" dirty="0">
                  <a:solidFill>
                    <a:srgbClr val="FF0000"/>
                  </a:solidFill>
                  <a:latin typeface="微软雅黑" panose="020B0503020204020204" charset="-122"/>
                </a:rPr>
                <a:t>信息增益</a:t>
              </a:r>
              <a:endParaRPr lang="zh-CN" altLang="en-US" sz="2795" dirty="0">
                <a:solidFill>
                  <a:srgbClr val="FF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1000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endParaRPr lang="en-US" altLang="zh-CN" sz="2795" dirty="0">
                <a:solidFill>
                  <a:srgbClr val="00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1000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endParaRPr lang="zh-CN" altLang="en-US" sz="2795" dirty="0">
                <a:solidFill>
                  <a:srgbClr val="00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1000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endParaRPr lang="zh-CN" altLang="en-US" sz="2795" dirty="0">
                <a:solidFill>
                  <a:srgbClr val="00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1000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endParaRPr lang="zh-CN" altLang="en-US" sz="2795" dirty="0">
                <a:solidFill>
                  <a:srgbClr val="00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2525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r>
                <a:rPr lang="zh-CN" altLang="en-US" sz="2795" dirty="0">
                  <a:solidFill>
                    <a:srgbClr val="000000"/>
                  </a:solidFill>
                  <a:latin typeface="微软雅黑" panose="020B0503020204020204" charset="-122"/>
                </a:rPr>
                <a:t>	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</a:rPr>
                <a:t>离散属性 </a:t>
              </a:r>
              <a:r>
                <a:rPr lang="en-US" altLang="zh-CN" sz="2200" i="1" dirty="0">
                  <a:solidFill>
                    <a:srgbClr val="000000"/>
                  </a:solidFill>
                  <a:latin typeface="Palatino Linotype" panose="02040502050505030304"/>
                </a:rPr>
                <a:t>a 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</a:rPr>
                <a:t>的取值：</a:t>
              </a:r>
              <a:endParaRPr lang="zh-CN" altLang="en-US" sz="2200" dirty="0">
                <a:solidFill>
                  <a:srgbClr val="00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2870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</a:rPr>
                <a:t>		</a:t>
              </a:r>
              <a:r>
                <a:rPr lang="en-US" altLang="zh-CN" sz="2200" i="1" dirty="0" err="1">
                  <a:solidFill>
                    <a:srgbClr val="000000"/>
                  </a:solidFill>
                  <a:latin typeface="Palatino Linotype" panose="02040502050505030304"/>
                </a:rPr>
                <a:t>D</a:t>
              </a:r>
              <a:r>
                <a:rPr lang="en-US" altLang="zh-CN" sz="1465" i="1" dirty="0" err="1">
                  <a:solidFill>
                    <a:srgbClr val="000000"/>
                  </a:solidFill>
                  <a:latin typeface="Palatino Linotype" panose="02040502050505030304"/>
                </a:rPr>
                <a:t>v</a:t>
              </a:r>
              <a:r>
                <a:rPr lang="en-US" altLang="zh-CN" sz="2200" dirty="0">
                  <a:solidFill>
                    <a:srgbClr val="000000"/>
                  </a:solidFill>
                  <a:latin typeface="Times New Roman" panose="02020603050405020304"/>
                </a:rPr>
                <a:t>: </a:t>
              </a:r>
              <a:r>
                <a:rPr lang="en-US" altLang="zh-CN" sz="2200" i="1" dirty="0">
                  <a:solidFill>
                    <a:srgbClr val="000000"/>
                  </a:solidFill>
                  <a:latin typeface="Palatino Linotype" panose="02040502050505030304"/>
                </a:rPr>
                <a:t>D 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</a:rPr>
                <a:t>中在 </a:t>
              </a:r>
              <a:r>
                <a:rPr lang="en-US" altLang="zh-CN" sz="2200" i="1" dirty="0">
                  <a:solidFill>
                    <a:srgbClr val="000000"/>
                  </a:solidFill>
                  <a:latin typeface="Palatino Linotype" panose="02040502050505030304"/>
                </a:rPr>
                <a:t>a 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</a:rPr>
                <a:t>上取值 </a:t>
              </a:r>
              <a:r>
                <a:rPr lang="en-US" altLang="zh-CN" sz="2200" dirty="0">
                  <a:solidFill>
                    <a:srgbClr val="000000"/>
                  </a:solidFill>
                  <a:latin typeface="Times New Roman" panose="02020603050405020304"/>
                </a:rPr>
                <a:t>= </a:t>
              </a:r>
              <a:r>
                <a:rPr lang="en-US" altLang="zh-CN" sz="2200" i="1" dirty="0">
                  <a:solidFill>
                    <a:srgbClr val="000000"/>
                  </a:solidFill>
                  <a:latin typeface="Palatino Linotype" panose="02040502050505030304"/>
                </a:rPr>
                <a:t>a</a:t>
              </a:r>
              <a:r>
                <a:rPr lang="en-US" altLang="zh-CN" sz="1465" i="1" dirty="0">
                  <a:solidFill>
                    <a:srgbClr val="000000"/>
                  </a:solidFill>
                  <a:latin typeface="Palatino Linotype" panose="02040502050505030304"/>
                </a:rPr>
                <a:t>v 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</a:rPr>
                <a:t>的样本集合</a:t>
              </a:r>
              <a:endParaRPr lang="zh-CN" altLang="en-US" sz="2200" dirty="0">
                <a:solidFill>
                  <a:srgbClr val="00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1000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endParaRPr lang="zh-CN" altLang="en-US" sz="2200" dirty="0">
                <a:solidFill>
                  <a:srgbClr val="00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1000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endParaRPr lang="zh-CN" altLang="en-US" sz="2200" dirty="0">
                <a:solidFill>
                  <a:srgbClr val="00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3200"/>
                </a:lnSpc>
                <a:tabLst>
                  <a:tab pos="368300" algn="l"/>
                  <a:tab pos="393700" algn="l"/>
                  <a:tab pos="419100" algn="l"/>
                </a:tabLst>
                <a:defRPr/>
              </a:pP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</a:rPr>
                <a:t>			</a:t>
              </a:r>
              <a:r>
                <a:rPr lang="zh-CN" altLang="en-US" sz="2195" dirty="0">
                  <a:solidFill>
                    <a:srgbClr val="000000"/>
                  </a:solidFill>
                  <a:latin typeface="微软雅黑" panose="020B0503020204020204" charset="-122"/>
                </a:rPr>
                <a:t>以属性 </a:t>
              </a:r>
              <a:r>
                <a:rPr lang="en-US" altLang="zh-CN" sz="2195" i="1" dirty="0">
                  <a:solidFill>
                    <a:srgbClr val="000000"/>
                  </a:solidFill>
                  <a:latin typeface="Palatino Linotype" panose="02040502050505030304"/>
                </a:rPr>
                <a:t>a </a:t>
              </a:r>
              <a:r>
                <a:rPr lang="zh-CN" altLang="en-US" sz="2195" dirty="0">
                  <a:solidFill>
                    <a:srgbClr val="000000"/>
                  </a:solidFill>
                  <a:latin typeface="微软雅黑" panose="020B0503020204020204" charset="-122"/>
                </a:rPr>
                <a:t>对数据集 </a:t>
              </a:r>
              <a:r>
                <a:rPr lang="en-US" altLang="zh-CN" sz="2195" i="1" dirty="0">
                  <a:solidFill>
                    <a:srgbClr val="000000"/>
                  </a:solidFill>
                  <a:latin typeface="Palatino Linotype" panose="02040502050505030304"/>
                </a:rPr>
                <a:t>D </a:t>
              </a:r>
              <a:r>
                <a:rPr lang="zh-CN" altLang="en-US" sz="2195" dirty="0">
                  <a:solidFill>
                    <a:srgbClr val="000000"/>
                  </a:solidFill>
                  <a:latin typeface="微软雅黑" panose="020B0503020204020204" charset="-122"/>
                </a:rPr>
                <a:t>进行划分所获得的</a:t>
              </a:r>
              <a:r>
                <a:rPr lang="zh-CN" altLang="en-US" sz="2195" dirty="0">
                  <a:solidFill>
                    <a:srgbClr val="FF0000"/>
                  </a:solidFill>
                  <a:latin typeface="微软雅黑" panose="020B0503020204020204" charset="-122"/>
                </a:rPr>
                <a:t>信息增益</a:t>
              </a:r>
              <a:r>
                <a:rPr lang="zh-CN" altLang="en-US" sz="2195" dirty="0">
                  <a:solidFill>
                    <a:srgbClr val="000000"/>
                  </a:solidFill>
                  <a:latin typeface="微软雅黑" panose="020B0503020204020204" charset="-122"/>
                </a:rPr>
                <a:t>为：</a:t>
              </a:r>
              <a:endParaRPr lang="zh-CN" altLang="en-US" sz="2195" dirty="0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15948" y="2777077"/>
            <a:ext cx="7421604" cy="3965368"/>
            <a:chOff x="30212" y="2882900"/>
            <a:chExt cx="7421604" cy="3965368"/>
          </a:xfrm>
        </p:grpSpPr>
        <p:pic>
          <p:nvPicPr>
            <p:cNvPr id="6" name="图片 5" descr="ws_832F.tmp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900" y="2882900"/>
              <a:ext cx="5207000" cy="24384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656077" y="4634960"/>
              <a:ext cx="1795363" cy="24564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30"/>
                </a:lnSpc>
              </a:pPr>
              <a:r>
                <a:rPr lang="zh-CN" altLang="en-US" sz="2005" dirty="0">
                  <a:solidFill>
                    <a:srgbClr val="0000FF"/>
                  </a:solidFill>
                  <a:latin typeface="微软雅黑" panose="020B0503020204020204" charset="-122"/>
                </a:rPr>
                <a:t>划分前的信息熵</a:t>
              </a:r>
              <a:endParaRPr lang="zh-CN" altLang="en-US" sz="2005" dirty="0">
                <a:solidFill>
                  <a:srgbClr val="0000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56453" y="4634960"/>
              <a:ext cx="1795363" cy="24564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30"/>
                </a:lnSpc>
              </a:pPr>
              <a:r>
                <a:rPr lang="zh-CN" altLang="en-US" sz="2005" dirty="0">
                  <a:solidFill>
                    <a:srgbClr val="0000FF"/>
                  </a:solidFill>
                  <a:latin typeface="微软雅黑" panose="020B0503020204020204" charset="-122"/>
                </a:rPr>
                <a:t>划分后的信息熵</a:t>
              </a:r>
              <a:endParaRPr lang="zh-CN" altLang="en-US" sz="2005" dirty="0">
                <a:solidFill>
                  <a:srgbClr val="0000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12" y="5514570"/>
              <a:ext cx="6141105" cy="133369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585"/>
                </a:lnSpc>
                <a:tabLst>
                  <a:tab pos="3975100" algn="l"/>
                  <a:tab pos="4178300" algn="l"/>
                </a:tabLst>
                <a:defRPr/>
              </a:pPr>
              <a:r>
                <a:rPr lang="zh-CN" altLang="en-US">
                  <a:solidFill>
                    <a:prstClr val="black"/>
                  </a:solidFill>
                </a:rPr>
                <a:t>	</a:t>
              </a:r>
              <a:r>
                <a:rPr lang="zh-CN" altLang="en-US" sz="2005">
                  <a:solidFill>
                    <a:srgbClr val="FF0000"/>
                  </a:solidFill>
                  <a:latin typeface="微软雅黑" panose="020B0503020204020204" charset="-122"/>
                </a:rPr>
                <a:t>第 </a:t>
              </a:r>
              <a:r>
                <a:rPr lang="en-US" altLang="zh-CN" sz="2005" i="1">
                  <a:solidFill>
                    <a:srgbClr val="FF0000"/>
                  </a:solidFill>
                  <a:latin typeface="Palatino Linotype" panose="02040502050505030304"/>
                </a:rPr>
                <a:t>v </a:t>
              </a:r>
              <a:r>
                <a:rPr lang="zh-CN" altLang="en-US" sz="2005">
                  <a:solidFill>
                    <a:srgbClr val="FF0000"/>
                  </a:solidFill>
                  <a:latin typeface="微软雅黑" panose="020B0503020204020204" charset="-122"/>
                </a:rPr>
                <a:t>个分支的权重</a:t>
              </a:r>
              <a:r>
                <a:rPr lang="en-US" altLang="zh-CN" sz="2005">
                  <a:solidFill>
                    <a:srgbClr val="FF0000"/>
                  </a:solidFill>
                  <a:latin typeface="Times New Roman" panose="02020603050405020304"/>
                </a:rPr>
                <a:t>,</a:t>
              </a:r>
              <a:endParaRPr lang="en-US" altLang="zh-CN" sz="2005">
                <a:solidFill>
                  <a:srgbClr val="FF0000"/>
                </a:solidFill>
                <a:latin typeface="Times New Roman" panose="02020603050405020304"/>
              </a:endParaRPr>
            </a:p>
            <a:p>
              <a:pPr>
                <a:lnSpc>
                  <a:spcPts val="2210"/>
                </a:lnSpc>
                <a:tabLst>
                  <a:tab pos="3975100" algn="l"/>
                  <a:tab pos="4178300" algn="l"/>
                </a:tabLst>
                <a:defRPr/>
              </a:pPr>
              <a:r>
                <a:rPr lang="en-US" altLang="zh-CN" sz="2005">
                  <a:solidFill>
                    <a:srgbClr val="FF0000"/>
                  </a:solidFill>
                  <a:latin typeface="Times New Roman" panose="02020603050405020304"/>
                </a:rPr>
                <a:t>		</a:t>
              </a:r>
              <a:r>
                <a:rPr lang="zh-CN" altLang="en-US" sz="2005">
                  <a:solidFill>
                    <a:srgbClr val="FF0000"/>
                  </a:solidFill>
                  <a:latin typeface="微软雅黑" panose="020B0503020204020204" charset="-122"/>
                </a:rPr>
                <a:t>样本越多越重要</a:t>
              </a:r>
              <a:endParaRPr lang="zh-CN" altLang="en-US" sz="2005">
                <a:solidFill>
                  <a:srgbClr val="FF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1000"/>
                </a:lnSpc>
                <a:tabLst>
                  <a:tab pos="3975100" algn="l"/>
                  <a:tab pos="4178300" algn="l"/>
                </a:tabLst>
                <a:defRPr/>
              </a:pPr>
              <a:endParaRPr lang="zh-CN" altLang="en-US" sz="2005">
                <a:solidFill>
                  <a:srgbClr val="FF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1000"/>
                </a:lnSpc>
                <a:tabLst>
                  <a:tab pos="3975100" algn="l"/>
                  <a:tab pos="4178300" algn="l"/>
                </a:tabLst>
                <a:defRPr/>
              </a:pPr>
              <a:endParaRPr lang="zh-CN" altLang="en-US" sz="2005">
                <a:solidFill>
                  <a:srgbClr val="FF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1000"/>
                </a:lnSpc>
                <a:tabLst>
                  <a:tab pos="3975100" algn="l"/>
                  <a:tab pos="4178300" algn="l"/>
                </a:tabLst>
                <a:defRPr/>
              </a:pPr>
              <a:endParaRPr lang="zh-CN" altLang="en-US" sz="2005">
                <a:solidFill>
                  <a:srgbClr val="FF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2645"/>
                </a:lnSpc>
                <a:tabLst>
                  <a:tab pos="3975100" algn="l"/>
                  <a:tab pos="4178300" algn="l"/>
                </a:tabLst>
                <a:defRPr/>
              </a:pPr>
              <a:r>
                <a:rPr lang="en-US" altLang="zh-CN">
                  <a:solidFill>
                    <a:srgbClr val="FF0000"/>
                  </a:solidFill>
                  <a:latin typeface="Times New Roman" panose="02020603050405020304"/>
                </a:rPr>
                <a:t>ID3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charset="-122"/>
                </a:rPr>
                <a:t>算法中使用</a:t>
              </a:r>
              <a:endParaRPr lang="zh-CN" altLang="en-US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789975" y="2412582"/>
          <a:ext cx="427355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4" imgW="48768000" imgH="6096000" progId="Equation.DSMT4">
                  <p:embed/>
                </p:oleObj>
              </mc:Choice>
              <mc:Fallback>
                <p:oleObj name="Equation" r:id="rId4" imgW="48768000" imgH="6096000" progId="Equation.DSMT4">
                  <p:embed/>
                  <p:pic>
                    <p:nvPicPr>
                      <p:cNvPr id="0" name="对象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9975" y="2412582"/>
                        <a:ext cx="4273550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s_87E8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46149" y="0"/>
            <a:ext cx="6324600" cy="53594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611560" y="5589240"/>
          <a:ext cx="61658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2" imgW="70408800" imgH="10363200" progId="Equation.DSMT4">
                  <p:embed/>
                </p:oleObj>
              </mc:Choice>
              <mc:Fallback>
                <p:oleObj name="Equation" r:id="rId2" imgW="70408800" imgH="1036320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589240"/>
                        <a:ext cx="61658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107504" y="3068960"/>
          <a:ext cx="2927236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4" imgW="26822400" imgH="15849600" progId="Equation.DSMT4">
                  <p:embed/>
                </p:oleObj>
              </mc:Choice>
              <mc:Fallback>
                <p:oleObj name="Equation" r:id="rId4" imgW="26822400" imgH="15849600" progId="Equation.DSMT4">
                  <p:embed/>
                  <p:pic>
                    <p:nvPicPr>
                      <p:cNvPr id="0" name="图片 72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04" y="3068960"/>
                        <a:ext cx="2927236" cy="1728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0796" y="1061038"/>
          <a:ext cx="2934172" cy="80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Equation" r:id="rId6" imgW="40233600" imgH="10972800" progId="Equation.DSMT4">
                  <p:embed/>
                </p:oleObj>
              </mc:Choice>
              <mc:Fallback>
                <p:oleObj name="Equation" r:id="rId6" imgW="40233600" imgH="10972800" progId="Equation.DSMT4">
                  <p:embed/>
                  <p:pic>
                    <p:nvPicPr>
                      <p:cNvPr id="0" name="对象 4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796" y="1061038"/>
                        <a:ext cx="2934172" cy="800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B7E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65321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315722"/>
            <a:ext cx="2035814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8540" y="1091896"/>
            <a:ext cx="1099660" cy="32310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5"/>
              </a:lnSpc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rPr>
              <a:t>青</a:t>
            </a:r>
            <a:endParaRPr lang="zh-CN" altLang="en-US" sz="2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1832" y="1052736"/>
            <a:ext cx="6636432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1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64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以属性“色泽”为例，其对应的  个数据子集分别为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9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绿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)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   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乌</a:t>
            </a:r>
            <a:r>
              <a:rPr lang="zh-CN" altLang="en-US" sz="219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rPr>
              <a:t>黑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)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   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浅白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19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052" y="1802973"/>
            <a:ext cx="865622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lang="zh-CN" altLang="en-US" sz="264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子集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82547" y="1875698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包含编号为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1916832"/>
            <a:ext cx="2987997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的  个样例，其中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正例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占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0542" y="2303942"/>
            <a:ext cx="1128514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，反例占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52392" y="2303942"/>
            <a:ext cx="730969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  、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02809" y="2295600"/>
            <a:ext cx="3552254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同理，  个结点的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信息熵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为：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0051" y="4293096"/>
            <a:ext cx="368690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lang="zh-CN" altLang="en-US" sz="264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属性“色泽”的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信息增益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为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479" y="41672"/>
            <a:ext cx="4608512" cy="760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011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9012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200" y="2070100"/>
            <a:ext cx="152400" cy="165100"/>
          </a:xfrm>
          <a:prstGeom prst="rect">
            <a:avLst/>
          </a:prstGeom>
        </p:spPr>
      </p:pic>
      <p:pic>
        <p:nvPicPr>
          <p:cNvPr id="4" name="图片 3" descr="ws_9022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993900"/>
            <a:ext cx="254000" cy="241300"/>
          </a:xfrm>
          <a:prstGeom prst="rect">
            <a:avLst/>
          </a:prstGeom>
        </p:spPr>
      </p:pic>
      <p:pic>
        <p:nvPicPr>
          <p:cNvPr id="5" name="图片 4" descr="ws_9023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3900" y="1955800"/>
            <a:ext cx="292100" cy="304800"/>
          </a:xfrm>
          <a:prstGeom prst="rect">
            <a:avLst/>
          </a:prstGeom>
        </p:spPr>
      </p:pic>
      <p:pic>
        <p:nvPicPr>
          <p:cNvPr id="6" name="图片 5" descr="ws_9024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8700" y="1955800"/>
            <a:ext cx="292100" cy="304800"/>
          </a:xfrm>
          <a:prstGeom prst="rect">
            <a:avLst/>
          </a:prstGeom>
        </p:spPr>
      </p:pic>
      <p:pic>
        <p:nvPicPr>
          <p:cNvPr id="7" name="图片 6" descr="ws_9035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98800" y="2006600"/>
            <a:ext cx="152400" cy="228600"/>
          </a:xfrm>
          <a:prstGeom prst="rect">
            <a:avLst/>
          </a:prstGeom>
        </p:spPr>
      </p:pic>
      <p:pic>
        <p:nvPicPr>
          <p:cNvPr id="8" name="图片 7" descr="ws_9036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79800" y="1993900"/>
            <a:ext cx="152400" cy="241300"/>
          </a:xfrm>
          <a:prstGeom prst="rect">
            <a:avLst/>
          </a:prstGeom>
        </p:spPr>
      </p:pic>
      <p:pic>
        <p:nvPicPr>
          <p:cNvPr id="9" name="图片 8" descr="ws_9037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13300" y="2070100"/>
            <a:ext cx="152400" cy="165100"/>
          </a:xfrm>
          <a:prstGeom prst="rect">
            <a:avLst/>
          </a:prstGeom>
        </p:spPr>
      </p:pic>
      <p:pic>
        <p:nvPicPr>
          <p:cNvPr id="10" name="图片 9" descr="ws_9038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21300" y="1993900"/>
            <a:ext cx="241300" cy="241300"/>
          </a:xfrm>
          <a:prstGeom prst="rect">
            <a:avLst/>
          </a:prstGeom>
        </p:spPr>
      </p:pic>
      <p:pic>
        <p:nvPicPr>
          <p:cNvPr id="11" name="图片 10" descr="ws_9048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02300" y="1955800"/>
            <a:ext cx="304800" cy="304800"/>
          </a:xfrm>
          <a:prstGeom prst="rect">
            <a:avLst/>
          </a:prstGeom>
        </p:spPr>
      </p:pic>
      <p:pic>
        <p:nvPicPr>
          <p:cNvPr id="12" name="图片 11" descr="ws_9049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07100" y="1955800"/>
            <a:ext cx="292100" cy="304800"/>
          </a:xfrm>
          <a:prstGeom prst="rect">
            <a:avLst/>
          </a:prstGeom>
        </p:spPr>
      </p:pic>
      <p:pic>
        <p:nvPicPr>
          <p:cNvPr id="13" name="图片 12" descr="ws_904A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07200" y="2006600"/>
            <a:ext cx="152400" cy="228600"/>
          </a:xfrm>
          <a:prstGeom prst="rect">
            <a:avLst/>
          </a:prstGeom>
        </p:spPr>
      </p:pic>
      <p:pic>
        <p:nvPicPr>
          <p:cNvPr id="14" name="图片 13" descr="ws_905B.tmp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75500" y="2006600"/>
            <a:ext cx="165100" cy="228600"/>
          </a:xfrm>
          <a:prstGeom prst="rect">
            <a:avLst/>
          </a:prstGeom>
        </p:spPr>
      </p:pic>
      <p:pic>
        <p:nvPicPr>
          <p:cNvPr id="15" name="图片 14" descr="ws_905C.tmp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2200" y="2565400"/>
            <a:ext cx="152400" cy="165100"/>
          </a:xfrm>
          <a:prstGeom prst="rect">
            <a:avLst/>
          </a:prstGeom>
        </p:spPr>
      </p:pic>
      <p:pic>
        <p:nvPicPr>
          <p:cNvPr id="16" name="图片 15" descr="ws_905D.tmp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00200" y="2489200"/>
            <a:ext cx="254000" cy="241300"/>
          </a:xfrm>
          <a:prstGeom prst="rect">
            <a:avLst/>
          </a:prstGeom>
        </p:spPr>
      </p:pic>
      <p:pic>
        <p:nvPicPr>
          <p:cNvPr id="17" name="图片 16" descr="ws_905E.tmp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993900" y="2451100"/>
            <a:ext cx="304800" cy="304800"/>
          </a:xfrm>
          <a:prstGeom prst="rect">
            <a:avLst/>
          </a:prstGeom>
        </p:spPr>
      </p:pic>
      <p:pic>
        <p:nvPicPr>
          <p:cNvPr id="18" name="图片 17" descr="ws_906F.tmp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98700" y="2463800"/>
            <a:ext cx="304800" cy="279400"/>
          </a:xfrm>
          <a:prstGeom prst="rect">
            <a:avLst/>
          </a:prstGeom>
        </p:spPr>
      </p:pic>
      <p:pic>
        <p:nvPicPr>
          <p:cNvPr id="19" name="图片 18" descr="ws_9070.tmp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24200" y="2501900"/>
            <a:ext cx="152400" cy="228600"/>
          </a:xfrm>
          <a:prstGeom prst="rect">
            <a:avLst/>
          </a:prstGeom>
        </p:spPr>
      </p:pic>
      <p:pic>
        <p:nvPicPr>
          <p:cNvPr id="20" name="图片 19" descr="ws_9071.tmp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505200" y="2501900"/>
            <a:ext cx="152400" cy="228600"/>
          </a:xfrm>
          <a:prstGeom prst="rect">
            <a:avLst/>
          </a:prstGeom>
        </p:spPr>
      </p:pic>
      <p:pic>
        <p:nvPicPr>
          <p:cNvPr id="21" name="图片 20" descr="ws_9072.tmp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13300" y="2565400"/>
            <a:ext cx="165100" cy="152400"/>
          </a:xfrm>
          <a:prstGeom prst="rect">
            <a:avLst/>
          </a:prstGeom>
        </p:spPr>
      </p:pic>
      <p:pic>
        <p:nvPicPr>
          <p:cNvPr id="22" name="图片 21" descr="ws_9082.tmp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34000" y="2489200"/>
            <a:ext cx="254000" cy="228600"/>
          </a:xfrm>
          <a:prstGeom prst="rect">
            <a:avLst/>
          </a:prstGeom>
        </p:spPr>
      </p:pic>
      <p:pic>
        <p:nvPicPr>
          <p:cNvPr id="23" name="图片 22" descr="ws_9083.tmp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27700" y="2451100"/>
            <a:ext cx="304800" cy="304800"/>
          </a:xfrm>
          <a:prstGeom prst="rect">
            <a:avLst/>
          </a:prstGeom>
        </p:spPr>
      </p:pic>
      <p:pic>
        <p:nvPicPr>
          <p:cNvPr id="24" name="图片 23" descr="ws_9084.tmp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32500" y="2451100"/>
            <a:ext cx="304800" cy="304800"/>
          </a:xfrm>
          <a:prstGeom prst="rect">
            <a:avLst/>
          </a:prstGeom>
        </p:spPr>
      </p:pic>
      <p:pic>
        <p:nvPicPr>
          <p:cNvPr id="25" name="图片 24" descr="ws_9095.tmp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858000" y="2489200"/>
            <a:ext cx="152400" cy="241300"/>
          </a:xfrm>
          <a:prstGeom prst="rect">
            <a:avLst/>
          </a:prstGeom>
        </p:spPr>
      </p:pic>
      <p:pic>
        <p:nvPicPr>
          <p:cNvPr id="26" name="图片 25" descr="ws_9096.tmp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39000" y="2489200"/>
            <a:ext cx="152400" cy="241300"/>
          </a:xfrm>
          <a:prstGeom prst="rect">
            <a:avLst/>
          </a:prstGeom>
        </p:spPr>
      </p:pic>
      <p:pic>
        <p:nvPicPr>
          <p:cNvPr id="27" name="图片 26" descr="ws_9097.tmp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91400" y="2489200"/>
            <a:ext cx="152400" cy="241300"/>
          </a:xfrm>
          <a:prstGeom prst="rect">
            <a:avLst/>
          </a:prstGeom>
        </p:spPr>
      </p:pic>
      <p:pic>
        <p:nvPicPr>
          <p:cNvPr id="28" name="图片 27" descr="ws_9098.tmp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79500" y="3022600"/>
            <a:ext cx="165100" cy="165100"/>
          </a:xfrm>
          <a:prstGeom prst="rect">
            <a:avLst/>
          </a:prstGeom>
        </p:spPr>
      </p:pic>
      <p:pic>
        <p:nvPicPr>
          <p:cNvPr id="29" name="图片 28" descr="ws_90A8.tmp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00200" y="2946400"/>
            <a:ext cx="254000" cy="241300"/>
          </a:xfrm>
          <a:prstGeom prst="rect">
            <a:avLst/>
          </a:prstGeom>
        </p:spPr>
      </p:pic>
      <p:pic>
        <p:nvPicPr>
          <p:cNvPr id="30" name="图片 29" descr="ws_90A9.tmp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81200" y="2908300"/>
            <a:ext cx="304800" cy="304800"/>
          </a:xfrm>
          <a:prstGeom prst="rect">
            <a:avLst/>
          </a:prstGeom>
        </p:spPr>
      </p:pic>
      <p:pic>
        <p:nvPicPr>
          <p:cNvPr id="31" name="图片 30" descr="ws_90AA.tmp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286000" y="2908300"/>
            <a:ext cx="304800" cy="292100"/>
          </a:xfrm>
          <a:prstGeom prst="rect">
            <a:avLst/>
          </a:prstGeom>
        </p:spPr>
      </p:pic>
      <p:pic>
        <p:nvPicPr>
          <p:cNvPr id="32" name="图片 31" descr="ws_90BB.tmp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98800" y="2959100"/>
            <a:ext cx="152400" cy="228600"/>
          </a:xfrm>
          <a:prstGeom prst="rect">
            <a:avLst/>
          </a:prstGeom>
        </p:spPr>
      </p:pic>
      <p:pic>
        <p:nvPicPr>
          <p:cNvPr id="33" name="图片 32" descr="ws_90BC.tmp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40100" y="2959100"/>
            <a:ext cx="139700" cy="228600"/>
          </a:xfrm>
          <a:prstGeom prst="rect">
            <a:avLst/>
          </a:prstGeom>
        </p:spPr>
      </p:pic>
      <p:pic>
        <p:nvPicPr>
          <p:cNvPr id="34" name="图片 33" descr="ws_90BD.tmp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479800" y="2959100"/>
            <a:ext cx="152400" cy="228600"/>
          </a:xfrm>
          <a:prstGeom prst="rect">
            <a:avLst/>
          </a:prstGeom>
        </p:spPr>
      </p:pic>
      <p:pic>
        <p:nvPicPr>
          <p:cNvPr id="35" name="图片 34" descr="ws_90BE.tmp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632200" y="2959100"/>
            <a:ext cx="152400" cy="228600"/>
          </a:xfrm>
          <a:prstGeom prst="rect">
            <a:avLst/>
          </a:prstGeom>
        </p:spPr>
      </p:pic>
      <p:pic>
        <p:nvPicPr>
          <p:cNvPr id="36" name="图片 35" descr="ws_90CF.tmp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0434" y="22376"/>
            <a:ext cx="9144000" cy="68580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40634" y="5085184"/>
            <a:ext cx="2543966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清晰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143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080"/>
              </a:lnSpc>
              <a:tabLst>
                <a:tab pos="11430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{1,2,3,4,5,6,8,10,15}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332656"/>
            <a:ext cx="7482818" cy="44242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一个例子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3565"/>
              </a:lnSpc>
              <a:tabLst>
                <a:tab pos="127000" algn="l"/>
                <a:tab pos="39497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en-US" altLang="zh-CN" sz="2640" dirty="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类似的，其他属性的信息增益为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260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640" dirty="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显然，属性“纹理”的信息增益最大，其被选为划分属性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25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 dirty="0">
                <a:solidFill>
                  <a:schemeClr val="accent2"/>
                </a:solidFill>
                <a:latin typeface="微软雅黑" panose="020B0503020204020204" charset="-122"/>
              </a:rPr>
              <a:t>纹理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55976" y="5074295"/>
            <a:ext cx="1779333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稍糊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14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920"/>
              </a:lnSpc>
              <a:tabLst>
                <a:tab pos="1143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{7,9,13,14,17}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07200" y="5061471"/>
            <a:ext cx="1365758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模糊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980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{11,12,16}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5840" y="2431534"/>
            <a:ext cx="3078088" cy="476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7" name="灯片编号占位符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0" y="620688"/>
            <a:ext cx="7985104" cy="471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60648"/>
            <a:ext cx="8550585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9" y="188640"/>
            <a:ext cx="824156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0" y="404664"/>
            <a:ext cx="8019092" cy="48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pic>
        <p:nvPicPr>
          <p:cNvPr id="2" name="图片 1" descr="ws_707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6500" y="2438400"/>
            <a:ext cx="3517900" cy="3886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决策树模型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0527" y="1155918"/>
            <a:ext cx="3590727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决策树基于“树”结构进行决策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0527" y="1592738"/>
            <a:ext cx="6499664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每个“内部结点”对应于某个属性上的“测试”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(test)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0527" y="2050466"/>
            <a:ext cx="7667164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每个分支对应于该测试的一种可能结果（即该属性的某个取值）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00"/>
              </a:lnSpc>
            </a:pP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每个“叶结点”对应于一个“预测结果”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0527" y="3526631"/>
            <a:ext cx="4103688" cy="910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学习过程：通过对训练样本的分析来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确定“划分属性”（即内部结点所对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应的属性）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0527" y="4685502"/>
            <a:ext cx="4360168" cy="910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预测过程：将测试示例从根结点开始，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沿着划分属性所构成的“判定测试序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列”下行，直到叶结点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136904" cy="488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8" y="908720"/>
            <a:ext cx="8062236" cy="478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9" y="404664"/>
            <a:ext cx="7886994" cy="471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8" y="836712"/>
            <a:ext cx="839621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011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9012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200" y="2070100"/>
            <a:ext cx="152400" cy="165100"/>
          </a:xfrm>
          <a:prstGeom prst="rect">
            <a:avLst/>
          </a:prstGeom>
        </p:spPr>
      </p:pic>
      <p:pic>
        <p:nvPicPr>
          <p:cNvPr id="4" name="图片 3" descr="ws_9022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993900"/>
            <a:ext cx="254000" cy="241300"/>
          </a:xfrm>
          <a:prstGeom prst="rect">
            <a:avLst/>
          </a:prstGeom>
        </p:spPr>
      </p:pic>
      <p:pic>
        <p:nvPicPr>
          <p:cNvPr id="5" name="图片 4" descr="ws_9023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3900" y="1955800"/>
            <a:ext cx="292100" cy="304800"/>
          </a:xfrm>
          <a:prstGeom prst="rect">
            <a:avLst/>
          </a:prstGeom>
        </p:spPr>
      </p:pic>
      <p:pic>
        <p:nvPicPr>
          <p:cNvPr id="6" name="图片 5" descr="ws_9024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8700" y="1955800"/>
            <a:ext cx="292100" cy="304800"/>
          </a:xfrm>
          <a:prstGeom prst="rect">
            <a:avLst/>
          </a:prstGeom>
        </p:spPr>
      </p:pic>
      <p:pic>
        <p:nvPicPr>
          <p:cNvPr id="7" name="图片 6" descr="ws_9035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98800" y="2006600"/>
            <a:ext cx="152400" cy="228600"/>
          </a:xfrm>
          <a:prstGeom prst="rect">
            <a:avLst/>
          </a:prstGeom>
        </p:spPr>
      </p:pic>
      <p:pic>
        <p:nvPicPr>
          <p:cNvPr id="8" name="图片 7" descr="ws_9036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79800" y="1993900"/>
            <a:ext cx="152400" cy="241300"/>
          </a:xfrm>
          <a:prstGeom prst="rect">
            <a:avLst/>
          </a:prstGeom>
        </p:spPr>
      </p:pic>
      <p:pic>
        <p:nvPicPr>
          <p:cNvPr id="9" name="图片 8" descr="ws_9037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13300" y="2070100"/>
            <a:ext cx="152400" cy="165100"/>
          </a:xfrm>
          <a:prstGeom prst="rect">
            <a:avLst/>
          </a:prstGeom>
        </p:spPr>
      </p:pic>
      <p:pic>
        <p:nvPicPr>
          <p:cNvPr id="10" name="图片 9" descr="ws_9038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21300" y="1993900"/>
            <a:ext cx="241300" cy="241300"/>
          </a:xfrm>
          <a:prstGeom prst="rect">
            <a:avLst/>
          </a:prstGeom>
        </p:spPr>
      </p:pic>
      <p:pic>
        <p:nvPicPr>
          <p:cNvPr id="11" name="图片 10" descr="ws_9048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02300" y="1955800"/>
            <a:ext cx="304800" cy="304800"/>
          </a:xfrm>
          <a:prstGeom prst="rect">
            <a:avLst/>
          </a:prstGeom>
        </p:spPr>
      </p:pic>
      <p:pic>
        <p:nvPicPr>
          <p:cNvPr id="12" name="图片 11" descr="ws_9049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07100" y="1955800"/>
            <a:ext cx="292100" cy="304800"/>
          </a:xfrm>
          <a:prstGeom prst="rect">
            <a:avLst/>
          </a:prstGeom>
        </p:spPr>
      </p:pic>
      <p:pic>
        <p:nvPicPr>
          <p:cNvPr id="13" name="图片 12" descr="ws_904A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07200" y="2006600"/>
            <a:ext cx="152400" cy="228600"/>
          </a:xfrm>
          <a:prstGeom prst="rect">
            <a:avLst/>
          </a:prstGeom>
        </p:spPr>
      </p:pic>
      <p:pic>
        <p:nvPicPr>
          <p:cNvPr id="14" name="图片 13" descr="ws_905B.tmp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75500" y="2006600"/>
            <a:ext cx="165100" cy="228600"/>
          </a:xfrm>
          <a:prstGeom prst="rect">
            <a:avLst/>
          </a:prstGeom>
        </p:spPr>
      </p:pic>
      <p:pic>
        <p:nvPicPr>
          <p:cNvPr id="15" name="图片 14" descr="ws_905C.tmp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2200" y="2565400"/>
            <a:ext cx="152400" cy="165100"/>
          </a:xfrm>
          <a:prstGeom prst="rect">
            <a:avLst/>
          </a:prstGeom>
        </p:spPr>
      </p:pic>
      <p:pic>
        <p:nvPicPr>
          <p:cNvPr id="16" name="图片 15" descr="ws_905D.tmp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00200" y="2489200"/>
            <a:ext cx="254000" cy="241300"/>
          </a:xfrm>
          <a:prstGeom prst="rect">
            <a:avLst/>
          </a:prstGeom>
        </p:spPr>
      </p:pic>
      <p:pic>
        <p:nvPicPr>
          <p:cNvPr id="17" name="图片 16" descr="ws_905E.tmp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993900" y="2451100"/>
            <a:ext cx="304800" cy="304800"/>
          </a:xfrm>
          <a:prstGeom prst="rect">
            <a:avLst/>
          </a:prstGeom>
        </p:spPr>
      </p:pic>
      <p:pic>
        <p:nvPicPr>
          <p:cNvPr id="18" name="图片 17" descr="ws_906F.tmp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98700" y="2463800"/>
            <a:ext cx="304800" cy="279400"/>
          </a:xfrm>
          <a:prstGeom prst="rect">
            <a:avLst/>
          </a:prstGeom>
        </p:spPr>
      </p:pic>
      <p:pic>
        <p:nvPicPr>
          <p:cNvPr id="19" name="图片 18" descr="ws_9070.tmp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24200" y="2501900"/>
            <a:ext cx="152400" cy="228600"/>
          </a:xfrm>
          <a:prstGeom prst="rect">
            <a:avLst/>
          </a:prstGeom>
        </p:spPr>
      </p:pic>
      <p:pic>
        <p:nvPicPr>
          <p:cNvPr id="20" name="图片 19" descr="ws_9071.tmp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505200" y="2501900"/>
            <a:ext cx="152400" cy="228600"/>
          </a:xfrm>
          <a:prstGeom prst="rect">
            <a:avLst/>
          </a:prstGeom>
        </p:spPr>
      </p:pic>
      <p:pic>
        <p:nvPicPr>
          <p:cNvPr id="21" name="图片 20" descr="ws_9072.tmp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13300" y="2565400"/>
            <a:ext cx="165100" cy="152400"/>
          </a:xfrm>
          <a:prstGeom prst="rect">
            <a:avLst/>
          </a:prstGeom>
        </p:spPr>
      </p:pic>
      <p:pic>
        <p:nvPicPr>
          <p:cNvPr id="22" name="图片 21" descr="ws_9082.tmp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34000" y="2489200"/>
            <a:ext cx="254000" cy="228600"/>
          </a:xfrm>
          <a:prstGeom prst="rect">
            <a:avLst/>
          </a:prstGeom>
        </p:spPr>
      </p:pic>
      <p:pic>
        <p:nvPicPr>
          <p:cNvPr id="23" name="图片 22" descr="ws_9083.tmp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27700" y="2451100"/>
            <a:ext cx="304800" cy="304800"/>
          </a:xfrm>
          <a:prstGeom prst="rect">
            <a:avLst/>
          </a:prstGeom>
        </p:spPr>
      </p:pic>
      <p:pic>
        <p:nvPicPr>
          <p:cNvPr id="24" name="图片 23" descr="ws_9084.tmp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32500" y="2451100"/>
            <a:ext cx="304800" cy="304800"/>
          </a:xfrm>
          <a:prstGeom prst="rect">
            <a:avLst/>
          </a:prstGeom>
        </p:spPr>
      </p:pic>
      <p:pic>
        <p:nvPicPr>
          <p:cNvPr id="25" name="图片 24" descr="ws_9095.tmp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858000" y="2489200"/>
            <a:ext cx="152400" cy="241300"/>
          </a:xfrm>
          <a:prstGeom prst="rect">
            <a:avLst/>
          </a:prstGeom>
        </p:spPr>
      </p:pic>
      <p:pic>
        <p:nvPicPr>
          <p:cNvPr id="26" name="图片 25" descr="ws_9096.tmp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39000" y="2489200"/>
            <a:ext cx="152400" cy="241300"/>
          </a:xfrm>
          <a:prstGeom prst="rect">
            <a:avLst/>
          </a:prstGeom>
        </p:spPr>
      </p:pic>
      <p:pic>
        <p:nvPicPr>
          <p:cNvPr id="27" name="图片 26" descr="ws_9097.tmp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91400" y="2489200"/>
            <a:ext cx="152400" cy="241300"/>
          </a:xfrm>
          <a:prstGeom prst="rect">
            <a:avLst/>
          </a:prstGeom>
        </p:spPr>
      </p:pic>
      <p:pic>
        <p:nvPicPr>
          <p:cNvPr id="28" name="图片 27" descr="ws_9098.tmp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79500" y="3022600"/>
            <a:ext cx="165100" cy="165100"/>
          </a:xfrm>
          <a:prstGeom prst="rect">
            <a:avLst/>
          </a:prstGeom>
        </p:spPr>
      </p:pic>
      <p:pic>
        <p:nvPicPr>
          <p:cNvPr id="29" name="图片 28" descr="ws_90A8.tmp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00200" y="2946400"/>
            <a:ext cx="254000" cy="241300"/>
          </a:xfrm>
          <a:prstGeom prst="rect">
            <a:avLst/>
          </a:prstGeom>
        </p:spPr>
      </p:pic>
      <p:pic>
        <p:nvPicPr>
          <p:cNvPr id="30" name="图片 29" descr="ws_90A9.tmp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81200" y="2908300"/>
            <a:ext cx="304800" cy="304800"/>
          </a:xfrm>
          <a:prstGeom prst="rect">
            <a:avLst/>
          </a:prstGeom>
        </p:spPr>
      </p:pic>
      <p:pic>
        <p:nvPicPr>
          <p:cNvPr id="31" name="图片 30" descr="ws_90AA.tmp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286000" y="2908300"/>
            <a:ext cx="304800" cy="292100"/>
          </a:xfrm>
          <a:prstGeom prst="rect">
            <a:avLst/>
          </a:prstGeom>
        </p:spPr>
      </p:pic>
      <p:pic>
        <p:nvPicPr>
          <p:cNvPr id="32" name="图片 31" descr="ws_90BB.tmp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98800" y="2959100"/>
            <a:ext cx="152400" cy="228600"/>
          </a:xfrm>
          <a:prstGeom prst="rect">
            <a:avLst/>
          </a:prstGeom>
        </p:spPr>
      </p:pic>
      <p:pic>
        <p:nvPicPr>
          <p:cNvPr id="33" name="图片 32" descr="ws_90BC.tmp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40100" y="2959100"/>
            <a:ext cx="139700" cy="228600"/>
          </a:xfrm>
          <a:prstGeom prst="rect">
            <a:avLst/>
          </a:prstGeom>
        </p:spPr>
      </p:pic>
      <p:pic>
        <p:nvPicPr>
          <p:cNvPr id="34" name="图片 33" descr="ws_90BD.tmp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479800" y="2959100"/>
            <a:ext cx="152400" cy="228600"/>
          </a:xfrm>
          <a:prstGeom prst="rect">
            <a:avLst/>
          </a:prstGeom>
        </p:spPr>
      </p:pic>
      <p:pic>
        <p:nvPicPr>
          <p:cNvPr id="35" name="图片 34" descr="ws_90BE.tmp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632200" y="2959100"/>
            <a:ext cx="152400" cy="228600"/>
          </a:xfrm>
          <a:prstGeom prst="rect">
            <a:avLst/>
          </a:prstGeom>
        </p:spPr>
      </p:pic>
      <p:pic>
        <p:nvPicPr>
          <p:cNvPr id="36" name="图片 35" descr="ws_90CF.tmp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0434" y="22376"/>
            <a:ext cx="9144000" cy="68580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40634" y="5085184"/>
            <a:ext cx="2543966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清晰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143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080"/>
              </a:lnSpc>
              <a:tabLst>
                <a:tab pos="11430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{1,2,3,4,5,6,8,10,15}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332656"/>
            <a:ext cx="7482818" cy="44242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一个例子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3565"/>
              </a:lnSpc>
              <a:tabLst>
                <a:tab pos="127000" algn="l"/>
                <a:tab pos="39497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en-US" altLang="zh-CN" sz="2640" dirty="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类似的，其他属性的信息增益为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260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640" dirty="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显然，属性“纹理”的信息增益最大，其被选为划分属性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25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 dirty="0">
                <a:solidFill>
                  <a:schemeClr val="accent2"/>
                </a:solidFill>
                <a:latin typeface="微软雅黑" panose="020B0503020204020204" charset="-122"/>
              </a:rPr>
              <a:t>纹理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55976" y="5074295"/>
            <a:ext cx="1779333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稍糊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14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920"/>
              </a:lnSpc>
              <a:tabLst>
                <a:tab pos="1143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{7,9,13,14,17}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07200" y="5061471"/>
            <a:ext cx="1365758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模糊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980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{11,12,16}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5840" y="2431534"/>
            <a:ext cx="3078088" cy="476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7" name="灯片编号占位符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pic>
        <p:nvPicPr>
          <p:cNvPr id="2" name="图片 1" descr="ws_9468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900000">
            <a:off x="2148371" y="5413713"/>
            <a:ext cx="6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880834" y="5681251"/>
            <a:ext cx="6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329007" y="428163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557281" y="405336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785556" y="3825088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013830" y="3596814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242105" y="3368539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2602" y="2357537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稍糊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71751" y="2350236"/>
            <a:ext cx="1090042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6223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清晰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622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275"/>
              </a:lnSpc>
              <a:tabLst>
                <a:tab pos="622300" algn="l"/>
              </a:tabLst>
              <a:defRPr/>
            </a:pP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根蒂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92009" y="2350236"/>
            <a:ext cx="743793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模糊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77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77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  <a:tabLst>
                <a:tab pos="17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6565" y="350317"/>
            <a:ext cx="6219651" cy="17825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  <a:tabLst>
                <a:tab pos="292100" algn="l"/>
                <a:tab pos="45466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一个例子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2725"/>
              </a:lnSpc>
              <a:tabLst>
                <a:tab pos="292100" algn="l"/>
                <a:tab pos="45466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对每个分支结点做进一步划分，最终得到决策树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320"/>
              </a:lnSpc>
              <a:tabLst>
                <a:tab pos="292100" algn="l"/>
                <a:tab pos="45466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	纹理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982" y="3377666"/>
            <a:ext cx="679673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525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35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20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9872" y="3429000"/>
            <a:ext cx="692497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525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35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20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51720" y="3390429"/>
            <a:ext cx="910506" cy="19107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en-US" altLang="zh-CN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en-US" altLang="zh-CN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60"/>
              </a:lnSpc>
              <a:tabLst>
                <a:tab pos="431800" algn="l"/>
                <a:tab pos="4445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95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触感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13719" y="5445224"/>
            <a:ext cx="654025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硬滑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88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80"/>
              </a:lnSpc>
              <a:tabLst>
                <a:tab pos="889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25750" y="5453100"/>
            <a:ext cx="692497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286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软粘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70"/>
              </a:lnSpc>
              <a:tabLst>
                <a:tab pos="2286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28817" y="2806238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触感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74030" y="3377666"/>
            <a:ext cx="615553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硬滑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525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35521" y="3384397"/>
            <a:ext cx="705321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413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软粘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41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41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470"/>
              </a:lnSpc>
              <a:tabLst>
                <a:tab pos="2413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信息增益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67204" y="357121"/>
            <a:ext cx="188237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(information gain)</a:t>
            </a:r>
            <a:endParaRPr lang="zh-CN" altLang="en-US" sz="2005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Box 34"/>
          <p:cNvSpPr txBox="1"/>
          <p:nvPr/>
        </p:nvSpPr>
        <p:spPr>
          <a:xfrm>
            <a:off x="432937" y="1012883"/>
            <a:ext cx="8253863" cy="8547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</a:rPr>
              <a:t>ID3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算法：在决策树递归构建过程中，以信息增益为准则来选      择划分属性；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0" name="TextBox 34"/>
          <p:cNvSpPr txBox="1"/>
          <p:nvPr/>
        </p:nvSpPr>
        <p:spPr>
          <a:xfrm>
            <a:off x="445068" y="2359505"/>
            <a:ext cx="8253863" cy="17524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决策树生成过程：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</a:rPr>
              <a:t>1.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从根结点开始，计算所有属性的信息增益，选择信息增益最大的属性作为结点属性，由该属性的不同取值建立子结点；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</a:rPr>
              <a:t>2.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再对子结点递归调用以上方法，构建决策树；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增益率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335" y="357121"/>
            <a:ext cx="11366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(gain ratio)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541" y="946894"/>
            <a:ext cx="6399188" cy="14012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dirty="0"/>
              <a:t>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信息增益：对可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取值数目较多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的属性有所偏好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2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2005" dirty="0">
                <a:solidFill>
                  <a:srgbClr val="0000FF"/>
                </a:solidFill>
                <a:latin typeface="微软雅黑" panose="020B0503020204020204" charset="-122"/>
              </a:rPr>
              <a:t>有明显弱点，例如：考虑将“编号”作为一个属性</a:t>
            </a:r>
            <a:endParaRPr lang="zh-CN" altLang="en-US" sz="200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58389"/>
            <a:ext cx="7985104" cy="404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5" y="5760659"/>
            <a:ext cx="4608512" cy="960816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121580" y="5805265"/>
          <a:ext cx="3292039" cy="897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4" imgW="40233600" imgH="10972800" progId="Equation.DSMT4">
                  <p:embed/>
                </p:oleObj>
              </mc:Choice>
              <mc:Fallback>
                <p:oleObj name="Equation" r:id="rId4" imgW="40233600" imgH="10972800" progId="Equation.DSMT4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21580" y="5805265"/>
                        <a:ext cx="3292039" cy="897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pic>
        <p:nvPicPr>
          <p:cNvPr id="3" name="图片 2" descr="ws_99E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0848" y="1931950"/>
            <a:ext cx="4343400" cy="1028700"/>
          </a:xfrm>
          <a:prstGeom prst="rect">
            <a:avLst/>
          </a:prstGeom>
        </p:spPr>
      </p:pic>
      <p:pic>
        <p:nvPicPr>
          <p:cNvPr id="4" name="图片 3" descr="ws_99E7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5348" y="3094980"/>
            <a:ext cx="3454400" cy="10541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增益率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335" y="357121"/>
            <a:ext cx="11366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(gain ratio)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840" y="921169"/>
            <a:ext cx="8758808" cy="56720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dirty="0"/>
              <a:t>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信息增益：对可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取值数目较多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的属性有所偏好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2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2005" dirty="0">
                <a:solidFill>
                  <a:srgbClr val="0000FF"/>
                </a:solidFill>
                <a:latin typeface="微软雅黑" panose="020B0503020204020204" charset="-122"/>
              </a:rPr>
              <a:t>有明显弱点，例如：考虑将“编号”作为一个属性</a:t>
            </a:r>
            <a:endParaRPr lang="zh-CN" altLang="en-US" sz="200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4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005" dirty="0">
                <a:solidFill>
                  <a:srgbClr val="00B050"/>
                </a:solidFill>
                <a:latin typeface="微软雅黑" panose="020B0503020204020204" charset="-122"/>
              </a:rPr>
              <a:t>		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</a:rPr>
              <a:t>增益率：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65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</a:rPr>
              <a:t>		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其中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235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属性 </a:t>
            </a:r>
            <a:r>
              <a:rPr lang="en-US" altLang="zh-CN" sz="2005" i="1" dirty="0">
                <a:solidFill>
                  <a:srgbClr val="000000"/>
                </a:solidFill>
                <a:latin typeface="Palatino Linotype" panose="02040502050505030304"/>
              </a:rPr>
              <a:t>a 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的可能取值数目越多 </a:t>
            </a: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即 </a:t>
            </a:r>
            <a:r>
              <a:rPr lang="en-US" altLang="zh-CN" sz="2005" i="1" dirty="0">
                <a:solidFill>
                  <a:srgbClr val="000000"/>
                </a:solidFill>
                <a:latin typeface="Palatino Linotype" panose="02040502050505030304"/>
              </a:rPr>
              <a:t>V 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越大</a:t>
            </a: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)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，则 </a:t>
            </a:r>
            <a:r>
              <a:rPr lang="en-US" altLang="zh-CN" sz="2005" dirty="0">
                <a:solidFill>
                  <a:srgbClr val="000000"/>
                </a:solidFill>
                <a:latin typeface="Palatino Linotype" panose="02040502050505030304"/>
              </a:rPr>
              <a:t>IV(</a:t>
            </a:r>
            <a:r>
              <a:rPr lang="en-US" altLang="zh-CN" sz="2005" i="1" dirty="0">
                <a:solidFill>
                  <a:srgbClr val="000000"/>
                </a:solidFill>
                <a:latin typeface="Palatino Linotype" panose="02040502050505030304"/>
              </a:rPr>
              <a:t>a</a:t>
            </a:r>
            <a:r>
              <a:rPr lang="en-US" altLang="zh-CN" sz="2005" dirty="0">
                <a:solidFill>
                  <a:srgbClr val="000000"/>
                </a:solidFill>
                <a:latin typeface="Palatino Linotype" panose="02040502050505030304"/>
              </a:rPr>
              <a:t>) 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的值通常就越大</a:t>
            </a: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en-US" altLang="zh-CN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435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启发式：  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先从候选划分属性中找出信息增益高于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</a:rPr>
              <a:t>平均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水平的属性，</a:t>
            </a: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7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			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再从中选取增益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率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最高的；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7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/>
              </a:rPr>
              <a:t>C4.5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</a:rPr>
              <a:t>算法中使用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484610"/>
            <a:ext cx="3694584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缺点是</a:t>
            </a:r>
            <a:r>
              <a:rPr lang="en-US" altLang="zh-CN" dirty="0"/>
              <a:t>:</a:t>
            </a:r>
            <a:r>
              <a:rPr lang="zh-CN" altLang="en-US" dirty="0"/>
              <a:t>对取值数目少的属性有偏好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4012691" y="1303019"/>
            <a:ext cx="4523233" cy="769621"/>
          </a:xfrm>
          <a:custGeom>
            <a:avLst/>
            <a:gdLst/>
            <a:ahLst/>
            <a:cxnLst/>
            <a:rect l="0" t="0" r="0" b="0"/>
            <a:pathLst>
              <a:path w="4523233" h="769621">
                <a:moveTo>
                  <a:pt x="0" y="769620"/>
                </a:moveTo>
                <a:lnTo>
                  <a:pt x="4523232" y="769620"/>
                </a:lnTo>
                <a:lnTo>
                  <a:pt x="452323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E4C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754" y="861236"/>
            <a:ext cx="3035300" cy="2133600"/>
          </a:xfrm>
          <a:prstGeom prst="rect">
            <a:avLst/>
          </a:prstGeom>
        </p:spPr>
      </p:pic>
      <p:pic>
        <p:nvPicPr>
          <p:cNvPr id="4" name="图片 3" descr="ws_9E4D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6100" y="3289300"/>
            <a:ext cx="5029200" cy="1206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指数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7204" y="357121"/>
            <a:ext cx="12054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(gini index)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528" y="1393750"/>
            <a:ext cx="8548815" cy="50168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2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dirty="0"/>
              <a:t>	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反映了从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D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中随机抽取两个样本，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9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	其类别标记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不一致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的概率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6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195" dirty="0">
                <a:solidFill>
                  <a:srgbClr val="0000FF"/>
                </a:solidFill>
                <a:latin typeface="Palatino Linotype" panose="02040502050505030304"/>
              </a:rPr>
              <a:t>Gini(</a:t>
            </a:r>
            <a:r>
              <a:rPr lang="en-US" altLang="zh-CN" sz="2195" i="1" dirty="0">
                <a:solidFill>
                  <a:srgbClr val="0000FF"/>
                </a:solidFill>
                <a:latin typeface="Palatino Linotype" panose="02040502050505030304"/>
              </a:rPr>
              <a:t>D</a:t>
            </a:r>
            <a:r>
              <a:rPr lang="en-US" altLang="zh-CN" sz="2195" dirty="0">
                <a:solidFill>
                  <a:srgbClr val="0000FF"/>
                </a:solidFill>
                <a:latin typeface="Palatino Linotype" panose="02040502050505030304"/>
              </a:rPr>
              <a:t>) 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越小，数据集 </a:t>
            </a:r>
            <a:r>
              <a:rPr lang="en-US" altLang="zh-CN" sz="2195" i="1" dirty="0">
                <a:solidFill>
                  <a:srgbClr val="0000FF"/>
                </a:solidFill>
                <a:latin typeface="Palatino Linotype" panose="02040502050505030304"/>
              </a:rPr>
              <a:t>D 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的纯度越高</a:t>
            </a: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9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属性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a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指数：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6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在候选属性集合中，选取那个使划分后基尼指数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</a:rPr>
              <a:t>最小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的属性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465320" y="3633215"/>
            <a:ext cx="408433" cy="457201"/>
          </a:xfrm>
          <a:custGeom>
            <a:avLst/>
            <a:gdLst/>
            <a:ahLst/>
            <a:cxnLst/>
            <a:rect l="0" t="0" r="0" b="0"/>
            <a:pathLst>
              <a:path w="408433" h="457201">
                <a:moveTo>
                  <a:pt x="272288" y="457200"/>
                </a:moveTo>
                <a:lnTo>
                  <a:pt x="272288" y="342900"/>
                </a:lnTo>
                <a:lnTo>
                  <a:pt x="0" y="342900"/>
                </a:lnTo>
                <a:lnTo>
                  <a:pt x="0" y="114300"/>
                </a:lnTo>
                <a:lnTo>
                  <a:pt x="272288" y="114300"/>
                </a:lnTo>
                <a:lnTo>
                  <a:pt x="272288" y="0"/>
                </a:lnTo>
                <a:lnTo>
                  <a:pt x="408432" y="2286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004815" y="2154935"/>
            <a:ext cx="3994405" cy="3329942"/>
          </a:xfrm>
          <a:custGeom>
            <a:avLst/>
            <a:gdLst/>
            <a:ahLst/>
            <a:cxnLst/>
            <a:rect l="0" t="0" r="0" b="0"/>
            <a:pathLst>
              <a:path w="3994405" h="3329942">
                <a:moveTo>
                  <a:pt x="0" y="3329941"/>
                </a:moveTo>
                <a:lnTo>
                  <a:pt x="3994404" y="3329941"/>
                </a:lnTo>
                <a:lnTo>
                  <a:pt x="3994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D543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2E9D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6700" y="2222500"/>
            <a:ext cx="4470400" cy="2159000"/>
          </a:xfrm>
          <a:prstGeom prst="rect">
            <a:avLst/>
          </a:prstGeom>
        </p:spPr>
      </p:pic>
      <p:pic>
        <p:nvPicPr>
          <p:cNvPr id="5" name="图片 4" descr="ws_2EAE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6512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3356" y="320985"/>
            <a:ext cx="6399188" cy="16030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从“树”到“规则”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15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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一棵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决策树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对应于一个“规则集”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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每个从根结点到叶结点的分支路径对应于一条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规则</a:t>
            </a: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34609" y="2304923"/>
            <a:ext cx="3359894" cy="3154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清晰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</a:t>
            </a:r>
            <a:r>
              <a:rPr lang="en-US" altLang="zh-CN">
                <a:solidFill>
                  <a:srgbClr val="000000"/>
                </a:solidFill>
                <a:latin typeface="Symbol" panose="05050102010706020507"/>
              </a:rPr>
              <a:t>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密度</a:t>
            </a:r>
            <a:r>
              <a:rPr lang="zh-CN" altLang="en-US">
                <a:solidFill>
                  <a:srgbClr val="000000"/>
                </a:solidFill>
                <a:latin typeface="Symbol" panose="05050102010706020507"/>
              </a:rPr>
              <a:t>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0.381)</a:t>
            </a:r>
            <a:endParaRPr lang="en-US" altLang="zh-CN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15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	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清晰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</a:t>
            </a:r>
            <a:r>
              <a:rPr lang="en-US" altLang="zh-CN">
                <a:solidFill>
                  <a:srgbClr val="000000"/>
                </a:solidFill>
                <a:latin typeface="Symbol" panose="05050102010706020507"/>
              </a:rPr>
              <a:t>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密度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&gt;0.381)</a:t>
            </a:r>
            <a:endParaRPr lang="en-US" altLang="zh-CN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15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	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稍糊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</a:t>
            </a:r>
            <a:r>
              <a:rPr lang="en-US" altLang="zh-CN">
                <a:solidFill>
                  <a:srgbClr val="000000"/>
                </a:solidFill>
                <a:latin typeface="Symbol" panose="05050102010706020507"/>
              </a:rPr>
              <a:t>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触感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硬滑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15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	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稍糊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</a:t>
            </a:r>
            <a:r>
              <a:rPr lang="en-US" altLang="zh-CN">
                <a:solidFill>
                  <a:srgbClr val="000000"/>
                </a:solidFill>
                <a:latin typeface="Symbol" panose="05050102010706020507"/>
              </a:rPr>
              <a:t>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触感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软粘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15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	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模糊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4012691" y="1303019"/>
            <a:ext cx="4523233" cy="769621"/>
          </a:xfrm>
          <a:custGeom>
            <a:avLst/>
            <a:gdLst/>
            <a:ahLst/>
            <a:cxnLst/>
            <a:rect l="0" t="0" r="0" b="0"/>
            <a:pathLst>
              <a:path w="4523233" h="769621">
                <a:moveTo>
                  <a:pt x="0" y="769620"/>
                </a:moveTo>
                <a:lnTo>
                  <a:pt x="4523232" y="769620"/>
                </a:lnTo>
                <a:lnTo>
                  <a:pt x="452323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E4C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754" y="861236"/>
            <a:ext cx="3035300" cy="2133600"/>
          </a:xfrm>
          <a:prstGeom prst="rect">
            <a:avLst/>
          </a:prstGeom>
        </p:spPr>
      </p:pic>
      <p:pic>
        <p:nvPicPr>
          <p:cNvPr id="4" name="图片 3" descr="ws_9E4D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6100" y="3289300"/>
            <a:ext cx="5029200" cy="1206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指数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7204" y="357121"/>
            <a:ext cx="12054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(gini index)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528" y="1393750"/>
            <a:ext cx="8548815" cy="50168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2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dirty="0"/>
              <a:t>	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反映了从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D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中随机抽取两个样本，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9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	其类别标记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不一致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的概率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6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195" dirty="0">
                <a:solidFill>
                  <a:srgbClr val="0000FF"/>
                </a:solidFill>
                <a:latin typeface="Palatino Linotype" panose="02040502050505030304"/>
              </a:rPr>
              <a:t>Gini(</a:t>
            </a:r>
            <a:r>
              <a:rPr lang="en-US" altLang="zh-CN" sz="2195" i="1" dirty="0">
                <a:solidFill>
                  <a:srgbClr val="0000FF"/>
                </a:solidFill>
                <a:latin typeface="Palatino Linotype" panose="02040502050505030304"/>
              </a:rPr>
              <a:t>D</a:t>
            </a:r>
            <a:r>
              <a:rPr lang="en-US" altLang="zh-CN" sz="2195" dirty="0">
                <a:solidFill>
                  <a:srgbClr val="0000FF"/>
                </a:solidFill>
                <a:latin typeface="Palatino Linotype" panose="02040502050505030304"/>
              </a:rPr>
              <a:t>) 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越小，数据集 </a:t>
            </a:r>
            <a:r>
              <a:rPr lang="en-US" altLang="zh-CN" sz="2195" i="1" dirty="0">
                <a:solidFill>
                  <a:srgbClr val="0000FF"/>
                </a:solidFill>
                <a:latin typeface="Palatino Linotype" panose="02040502050505030304"/>
              </a:rPr>
              <a:t>D 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的纯度越高</a:t>
            </a: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9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属性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a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指数：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6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在候选属性集合中，选取那个使划分后基尼指数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</a:rPr>
              <a:t>最小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的属性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指数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7204" y="357121"/>
            <a:ext cx="12054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(gini index)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28"/>
          <p:cNvSpPr txBox="1"/>
          <p:nvPr/>
        </p:nvSpPr>
        <p:spPr>
          <a:xfrm>
            <a:off x="395536" y="899763"/>
            <a:ext cx="8116199" cy="7366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CART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（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Classification and Regression Tree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）算法：在决策树生成过程中，使用基尼指数选择最优特征，生成的是二叉树。</a:t>
            </a:r>
            <a:endParaRPr lang="en-US" altLang="zh-CN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7" y="1838971"/>
            <a:ext cx="7934706" cy="4234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5" y="2422231"/>
            <a:ext cx="3967163" cy="4080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72" y="2990060"/>
            <a:ext cx="7220236" cy="94078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" y="4193727"/>
            <a:ext cx="9137999" cy="10870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指数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7204" y="357121"/>
            <a:ext cx="12054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(gini index)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" y="777762"/>
            <a:ext cx="8667049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264"/>
            <a:ext cx="9144000" cy="7472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3" y="5134043"/>
            <a:ext cx="7038213" cy="9170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129" y="0"/>
            <a:ext cx="3036071" cy="213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指数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7204" y="357121"/>
            <a:ext cx="12054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(gini index)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" y="777762"/>
            <a:ext cx="8667049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6296"/>
            <a:ext cx="9144000" cy="1123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指数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7204" y="357121"/>
            <a:ext cx="12054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(gini index)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09" y="1124744"/>
            <a:ext cx="4475574" cy="4320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3" y="3068960"/>
            <a:ext cx="4280893" cy="230425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7504" y="260648"/>
            <a:ext cx="8156079" cy="20483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9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划分选择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/>
              </a:rPr>
              <a:t>vs. </a:t>
            </a: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7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为了尽可能正确分类训练样本，有可能造成分支过多 </a:t>
            </a:r>
            <a:r>
              <a:rPr lang="zh-CN" altLang="en-US" sz="2200" dirty="0">
                <a:solidFill>
                  <a:srgbClr val="000000"/>
                </a:solidFill>
                <a:latin typeface="Wingdings" panose="05000000000000000000"/>
              </a:rPr>
              <a:t> 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</a:rPr>
              <a:t>过拟合</a:t>
            </a:r>
            <a:endParaRPr lang="zh-CN" altLang="en-US" sz="22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3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25603"/>
            <a:ext cx="8229600" cy="941419"/>
          </a:xfrm>
        </p:spPr>
        <p:txBody>
          <a:bodyPr/>
          <a:lstStyle/>
          <a:p>
            <a:pPr algn="l"/>
            <a:r>
              <a:rPr lang="zh-CN" altLang="en-US" sz="2800" dirty="0"/>
              <a:t>正则化线性回归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26" name="TextBox 1"/>
          <p:cNvSpPr txBox="1"/>
          <p:nvPr/>
        </p:nvSpPr>
        <p:spPr>
          <a:xfrm>
            <a:off x="1815612" y="2273178"/>
            <a:ext cx="203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descent</a:t>
            </a:r>
            <a:endParaRPr lang="en-US" b="1" dirty="0"/>
          </a:p>
        </p:txBody>
      </p:sp>
      <p:pic>
        <p:nvPicPr>
          <p:cNvPr id="27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28" y="4159129"/>
            <a:ext cx="1583185" cy="186749"/>
          </a:xfrm>
          <a:prstGeom prst="rect">
            <a:avLst/>
          </a:prstGeom>
        </p:spPr>
      </p:pic>
      <p:sp>
        <p:nvSpPr>
          <p:cNvPr id="28" name="TextBox 4"/>
          <p:cNvSpPr txBox="1"/>
          <p:nvPr/>
        </p:nvSpPr>
        <p:spPr>
          <a:xfrm>
            <a:off x="1987062" y="2616078"/>
            <a:ext cx="20002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Repeat</a:t>
            </a:r>
            <a:endParaRPr lang="en-US" dirty="0"/>
          </a:p>
        </p:txBody>
      </p:sp>
      <p:pic>
        <p:nvPicPr>
          <p:cNvPr id="29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09" y="2658203"/>
            <a:ext cx="82296" cy="228029"/>
          </a:xfrm>
          <a:prstGeom prst="rect">
            <a:avLst/>
          </a:prstGeom>
        </p:spPr>
      </p:pic>
      <p:pic>
        <p:nvPicPr>
          <p:cNvPr id="30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16" y="4388299"/>
            <a:ext cx="82296" cy="228029"/>
          </a:xfrm>
          <a:prstGeom prst="rect">
            <a:avLst/>
          </a:prstGeom>
        </p:spPr>
      </p:pic>
      <p:pic>
        <p:nvPicPr>
          <p:cNvPr id="31" name="Picture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10" y="3027484"/>
            <a:ext cx="3626168" cy="488633"/>
          </a:xfrm>
          <a:prstGeom prst="rect">
            <a:avLst/>
          </a:prstGeom>
        </p:spPr>
      </p:pic>
      <p:pic>
        <p:nvPicPr>
          <p:cNvPr id="32" name="Picture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10" y="3757935"/>
            <a:ext cx="1179576" cy="229743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36" y="3628490"/>
            <a:ext cx="2396871" cy="488633"/>
          </a:xfrm>
          <a:prstGeom prst="rect">
            <a:avLst/>
          </a:prstGeom>
        </p:spPr>
      </p:pic>
      <p:pic>
        <p:nvPicPr>
          <p:cNvPr id="34" name="Picture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39" y="4900612"/>
            <a:ext cx="4546854" cy="488633"/>
          </a:xfrm>
          <a:prstGeom prst="rect">
            <a:avLst/>
          </a:prstGeom>
        </p:spPr>
      </p:pic>
      <p:sp>
        <p:nvSpPr>
          <p:cNvPr id="35" name="Cross 21"/>
          <p:cNvSpPr/>
          <p:nvPr/>
        </p:nvSpPr>
        <p:spPr>
          <a:xfrm rot="2734294">
            <a:off x="5030131" y="4152719"/>
            <a:ext cx="167666" cy="167666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左弧形箭头 35"/>
          <p:cNvSpPr/>
          <p:nvPr/>
        </p:nvSpPr>
        <p:spPr>
          <a:xfrm>
            <a:off x="867508" y="3670790"/>
            <a:ext cx="1519604" cy="185810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64" y="1465911"/>
            <a:ext cx="4779096" cy="77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0" y="2034749"/>
            <a:ext cx="1031632" cy="403682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170738" y="225603"/>
          <a:ext cx="1973262" cy="1025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18" imgW="23469600" imgH="12192000" progId="Equation.DSMT4">
                  <p:embed/>
                </p:oleObj>
              </mc:Choice>
              <mc:Fallback>
                <p:oleObj name="Equation" r:id="rId18" imgW="23469600" imgH="121920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170738" y="225603"/>
                        <a:ext cx="1973262" cy="1025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82354" y="2458243"/>
            <a:ext cx="152400" cy="2344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223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/>
              <a:t>正则化</a:t>
            </a:r>
            <a:r>
              <a:rPr lang="en-US" altLang="zh-CN" sz="2800" dirty="0"/>
              <a:t>Logistic</a:t>
            </a:r>
            <a:r>
              <a:rPr lang="zh-CN" altLang="en-US" sz="2800" dirty="0"/>
              <a:t>回归</a:t>
            </a:r>
            <a:endParaRPr lang="zh-CN" altLang="en-US" sz="2800" dirty="0"/>
          </a:p>
        </p:txBody>
      </p:sp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1" y="1997106"/>
            <a:ext cx="8243906" cy="648707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2212935" y="2745032"/>
            <a:ext cx="203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descent</a:t>
            </a:r>
            <a:endParaRPr lang="en-US" b="1" dirty="0"/>
          </a:p>
        </p:txBody>
      </p:sp>
      <p:pic>
        <p:nvPicPr>
          <p:cNvPr id="7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51" y="4630982"/>
            <a:ext cx="1583185" cy="186749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2384385" y="3087932"/>
            <a:ext cx="20002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Repeat</a:t>
            </a:r>
            <a:endParaRPr lang="en-US" dirty="0"/>
          </a:p>
        </p:txBody>
      </p:sp>
      <p:pic>
        <p:nvPicPr>
          <p:cNvPr id="9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32" y="3130057"/>
            <a:ext cx="82296" cy="228029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39" y="4860153"/>
            <a:ext cx="82296" cy="228029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33" y="3499338"/>
            <a:ext cx="3626168" cy="488633"/>
          </a:xfrm>
          <a:prstGeom prst="rect">
            <a:avLst/>
          </a:prstGeom>
        </p:spPr>
      </p:pic>
      <p:pic>
        <p:nvPicPr>
          <p:cNvPr id="12" name="Picture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33" y="4229789"/>
            <a:ext cx="1179576" cy="229743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59" y="4100344"/>
            <a:ext cx="2396871" cy="488633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62" y="5372466"/>
            <a:ext cx="4546854" cy="488633"/>
          </a:xfrm>
          <a:prstGeom prst="rect">
            <a:avLst/>
          </a:prstGeom>
        </p:spPr>
      </p:pic>
      <p:sp>
        <p:nvSpPr>
          <p:cNvPr id="15" name="Cross 21"/>
          <p:cNvSpPr/>
          <p:nvPr/>
        </p:nvSpPr>
        <p:spPr>
          <a:xfrm rot="2734294">
            <a:off x="5427454" y="4624573"/>
            <a:ext cx="167666" cy="167666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左弧形箭头 15"/>
          <p:cNvSpPr/>
          <p:nvPr/>
        </p:nvSpPr>
        <p:spPr>
          <a:xfrm>
            <a:off x="1264831" y="4142643"/>
            <a:ext cx="1519604" cy="185810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3568" y="996901"/>
            <a:ext cx="8003232" cy="816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7504" y="260648"/>
            <a:ext cx="8156079" cy="21765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9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划分选择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/>
              </a:rPr>
              <a:t>vs. </a:t>
            </a: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7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为了尽可能正确分类训练样本，有可能造成分支过多 </a:t>
            </a:r>
            <a:r>
              <a:rPr lang="zh-CN" altLang="en-US" sz="2200" dirty="0">
                <a:solidFill>
                  <a:srgbClr val="000000"/>
                </a:solidFill>
                <a:latin typeface="Wingdings" panose="05000000000000000000"/>
              </a:rPr>
              <a:t> 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</a:rPr>
              <a:t>过拟合</a:t>
            </a:r>
            <a:endParaRPr lang="zh-CN" altLang="en-US" sz="22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3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可通过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主动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去掉一些分支来降低过拟合的风险</a:t>
            </a: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Box 24"/>
          <p:cNvSpPr txBox="1"/>
          <p:nvPr/>
        </p:nvSpPr>
        <p:spPr>
          <a:xfrm>
            <a:off x="100608" y="2233786"/>
            <a:ext cx="8712968" cy="2923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04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	研究表明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: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划分选择的各种准则虽然对决策树的尺寸有较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2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	大影响，但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charset="-122"/>
              </a:rPr>
              <a:t>对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</a:rPr>
              <a:t>泛化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charset="-122"/>
              </a:rPr>
              <a:t>性能的影响很有限</a:t>
            </a:r>
            <a:endParaRPr lang="zh-CN" altLang="en-US" sz="2400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400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6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charset="-122"/>
              </a:rPr>
              <a:t>		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例如信息增益与基尼指数产生的结果，仅在约 </a:t>
            </a: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2% 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的情况下不同</a:t>
            </a: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8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</a:rPr>
              <a:t>剪枝方法和程度对决策树泛化性能的影响更为显著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</a:rPr>
              <a:t>		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在数据带噪时甚至可能将泛化性能提升 </a:t>
            </a: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25%</a:t>
            </a:r>
            <a:endParaRPr lang="zh-CN" altLang="en-US" sz="2005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69691" y="5429175"/>
            <a:ext cx="5817109" cy="832104"/>
            <a:chOff x="2557272" y="4914900"/>
            <a:chExt cx="5817109" cy="832104"/>
          </a:xfrm>
        </p:grpSpPr>
        <p:sp>
          <p:nvSpPr>
            <p:cNvPr id="7" name="任意多边形 1"/>
            <p:cNvSpPr/>
            <p:nvPr/>
          </p:nvSpPr>
          <p:spPr>
            <a:xfrm>
              <a:off x="2557272" y="4914900"/>
              <a:ext cx="5817109" cy="832104"/>
            </a:xfrm>
            <a:custGeom>
              <a:avLst/>
              <a:gdLst/>
              <a:ahLst/>
              <a:cxnLst/>
              <a:rect l="0" t="0" r="0" b="0"/>
              <a:pathLst>
                <a:path w="5817109" h="832104">
                  <a:moveTo>
                    <a:pt x="0" y="832103"/>
                  </a:moveTo>
                  <a:lnTo>
                    <a:pt x="5817108" y="832103"/>
                  </a:lnTo>
                  <a:lnTo>
                    <a:pt x="58171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6"/>
            <p:cNvSpPr txBox="1"/>
            <p:nvPr/>
          </p:nvSpPr>
          <p:spPr>
            <a:xfrm>
              <a:off x="2696210" y="5017008"/>
              <a:ext cx="615553" cy="29649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5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微软雅黑" panose="020B0503020204020204" charset="-122"/>
                </a:rPr>
                <a:t>剪枝</a:t>
              </a:r>
              <a:endParaRPr lang="zh-CN" altLang="en-US" sz="2400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9" name="TextBox 27"/>
            <p:cNvSpPr txBox="1"/>
            <p:nvPr/>
          </p:nvSpPr>
          <p:spPr>
            <a:xfrm>
              <a:off x="3414014" y="5037201"/>
              <a:ext cx="870431" cy="27251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180"/>
                </a:lnSpc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/>
                </a:rPr>
                <a:t>(pruning)</a:t>
              </a:r>
              <a:endParaRPr lang="zh-CN" altLang="en-US">
                <a:solidFill>
                  <a:srgbClr val="000000"/>
                </a:solidFill>
                <a:latin typeface="Times New Roman" panose="02020603050405020304"/>
              </a:endParaRPr>
            </a:p>
          </p:txBody>
        </p:sp>
        <p:sp>
          <p:nvSpPr>
            <p:cNvPr id="10" name="TextBox 28"/>
            <p:cNvSpPr txBox="1"/>
            <p:nvPr/>
          </p:nvSpPr>
          <p:spPr>
            <a:xfrm>
              <a:off x="4580254" y="5017008"/>
              <a:ext cx="3693319" cy="29649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5"/>
                </a:lnSpc>
              </a:pP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charset="-122"/>
                </a:rPr>
                <a:t>是决策树对付“过拟合”的</a:t>
              </a:r>
              <a:endParaRPr lang="zh-CN" altLang="en-US" sz="2400" dirty="0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4705222" y="5382767"/>
              <a:ext cx="1538883" cy="29649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5"/>
                </a:lnSpc>
              </a:pP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charset="-122"/>
                </a:rPr>
                <a:t>主要手段！</a:t>
              </a:r>
              <a:endParaRPr lang="zh-CN" altLang="en-US" sz="2400" dirty="0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3528" y="260648"/>
            <a:ext cx="8712968" cy="489813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7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为了尽可能正确分类训练样本，有可能造成分支过多 </a:t>
            </a:r>
            <a:r>
              <a:rPr lang="zh-CN" altLang="en-US" sz="2200" dirty="0">
                <a:solidFill>
                  <a:srgbClr val="000000"/>
                </a:solidFill>
                <a:latin typeface="Wingdings" panose="05000000000000000000"/>
              </a:rPr>
              <a:t> 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</a:rPr>
              <a:t>过拟合</a:t>
            </a:r>
            <a:endParaRPr lang="zh-CN" altLang="en-US" sz="22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3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可通过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主动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去掉一些分支来降低过拟合的风险</a:t>
            </a: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zh-CN" altLang="en-US" sz="2195" b="1" dirty="0">
                <a:solidFill>
                  <a:srgbClr val="0000FF"/>
                </a:solidFill>
                <a:latin typeface="微软雅黑" panose="020B0503020204020204" charset="-122"/>
              </a:rPr>
              <a:t>基本策略：</a:t>
            </a:r>
            <a:endParaRPr lang="zh-CN" altLang="en-US" sz="2195" b="1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/>
              </a:rPr>
              <a:t>(pre-pruning): </a:t>
            </a:r>
            <a:r>
              <a:rPr lang="zh-CN" altLang="en-US" sz="2200" dirty="0"/>
              <a:t>在决策树生成过程中，对每个节点在划分之前先进行估计，若当前节点的划分不能带来决策树泛化性能提升，则停止划分，并将当前节点标记为叶节点；</a:t>
            </a: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/>
              </a:rPr>
              <a:t>(post-pruning): 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先从训练集生成一颗完整的决策树，然后自底向上对非叶子结点进行考察，若将该结点对应的子树替换为叶子节点能带来决策树泛化性能提升，则将该子树替换为叶结点。</a:t>
            </a: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Box 24"/>
          <p:cNvSpPr txBox="1"/>
          <p:nvPr/>
        </p:nvSpPr>
        <p:spPr>
          <a:xfrm>
            <a:off x="539552" y="5365884"/>
            <a:ext cx="7632848" cy="7117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9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</a:rPr>
              <a:t>(pre-pruning):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提前终止某些分支的生长；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4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</a:rPr>
              <a:t>(post-pruning):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生成一棵完全树，再“回头”剪枝；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pic>
        <p:nvPicPr>
          <p:cNvPr id="2" name="图片 1" descr="ws_73B3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4013200"/>
            <a:ext cx="2908300" cy="2133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决策树简史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39" y="1186850"/>
            <a:ext cx="60096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第一个决策树算法：</a:t>
            </a: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CLS </a:t>
            </a:r>
            <a:r>
              <a:rPr lang="en-US" altLang="zh-CN" sz="2005">
                <a:solidFill>
                  <a:srgbClr val="000000"/>
                </a:solidFill>
                <a:latin typeface="Calibri" panose="020F0502020204030204"/>
              </a:rPr>
              <a:t>(Concept Learning System)</a:t>
            </a:r>
            <a:endParaRPr lang="zh-CN" altLang="en-US" sz="2005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1339" y="1637664"/>
            <a:ext cx="6684266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[E. B. Hunt, J. Marin, and P. T. Stone’s book “</a:t>
            </a:r>
            <a:r>
              <a:rPr lang="en-US" altLang="zh-CN" sz="2195" i="1">
                <a:solidFill>
                  <a:srgbClr val="996600"/>
                </a:solidFill>
                <a:latin typeface="Calibri" panose="020F0502020204030204"/>
              </a:rPr>
              <a:t>Experiments in</a:t>
            </a:r>
            <a:endParaRPr lang="en-US" altLang="zh-CN" sz="2195" i="1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200" i="1">
                <a:solidFill>
                  <a:srgbClr val="996600"/>
                </a:solidFill>
                <a:latin typeface="Calibri" panose="020F0502020204030204"/>
              </a:rPr>
              <a:t>Induction</a:t>
            </a: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” published by Academic Press in 1966]</a:t>
            </a:r>
            <a:endParaRPr lang="zh-CN" altLang="en-US" sz="2200">
              <a:solidFill>
                <a:srgbClr val="996600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139" y="2628808"/>
            <a:ext cx="7286547" cy="14106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5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使决策树受到关注、成为机器学习主流技术的算法：</a:t>
            </a: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ID3</a:t>
            </a:r>
            <a:endParaRPr lang="en-US" altLang="zh-CN" sz="2195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</a:tabLst>
              <a:defRPr/>
            </a:pPr>
            <a:endParaRPr lang="en-US" altLang="zh-CN" sz="2195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ts val="2395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	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[</a:t>
            </a:r>
            <a:r>
              <a:rPr lang="en-US" altLang="zh-CN" sz="2195">
                <a:solidFill>
                  <a:srgbClr val="FF0000"/>
                </a:solidFill>
                <a:latin typeface="Calibri" panose="020F0502020204030204"/>
              </a:rPr>
              <a:t>J. R. Quinlan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’s paper in a book “</a:t>
            </a:r>
            <a:r>
              <a:rPr lang="en-US" altLang="zh-CN" sz="2195" i="1">
                <a:solidFill>
                  <a:srgbClr val="996600"/>
                </a:solidFill>
                <a:latin typeface="Calibri" panose="020F0502020204030204"/>
              </a:rPr>
              <a:t>Expert Systems in the Micro</a:t>
            </a:r>
            <a:endParaRPr lang="en-US" altLang="zh-CN" sz="2195" i="1">
              <a:solidFill>
                <a:srgbClr val="996600"/>
              </a:solidFill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5" i="1">
                <a:solidFill>
                  <a:srgbClr val="996600"/>
                </a:solidFill>
                <a:latin typeface="Calibri" panose="020F0502020204030204"/>
              </a:rPr>
              <a:t>	</a:t>
            </a:r>
            <a:r>
              <a:rPr lang="en-US" altLang="zh-CN" sz="2200" i="1">
                <a:solidFill>
                  <a:srgbClr val="996600"/>
                </a:solidFill>
                <a:latin typeface="Calibri" panose="020F0502020204030204"/>
              </a:rPr>
              <a:t>Electronic Age</a:t>
            </a: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” edited by D. Michie, published by Edinburgh</a:t>
            </a:r>
            <a:endParaRPr lang="en-US" altLang="zh-CN" sz="2200">
              <a:solidFill>
                <a:srgbClr val="996600"/>
              </a:solidFill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	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University Press in 1979]</a:t>
            </a:r>
            <a:endParaRPr lang="zh-CN" altLang="en-US" sz="2195">
              <a:solidFill>
                <a:srgbClr val="996600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6389" y="4389028"/>
            <a:ext cx="3592330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最常用的决策树算法：</a:t>
            </a: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C4.5</a:t>
            </a:r>
            <a:endParaRPr lang="zh-CN" altLang="en-US" sz="2195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3589" y="4839842"/>
            <a:ext cx="4204869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lang="en-US" altLang="zh-CN" sz="2195" dirty="0">
                <a:solidFill>
                  <a:srgbClr val="996600"/>
                </a:solidFill>
                <a:latin typeface="Calibri" panose="020F0502020204030204"/>
              </a:rPr>
              <a:t>[</a:t>
            </a:r>
            <a:r>
              <a:rPr lang="en-US" altLang="zh-CN" sz="2195" dirty="0">
                <a:solidFill>
                  <a:srgbClr val="FF0000"/>
                </a:solidFill>
                <a:latin typeface="Calibri" panose="020F0502020204030204"/>
              </a:rPr>
              <a:t>J. R. Quinlan</a:t>
            </a:r>
            <a:r>
              <a:rPr lang="en-US" altLang="zh-CN" sz="2195" dirty="0">
                <a:solidFill>
                  <a:srgbClr val="996600"/>
                </a:solidFill>
                <a:latin typeface="Calibri" panose="020F0502020204030204"/>
              </a:rPr>
              <a:t>’s book “</a:t>
            </a:r>
            <a:r>
              <a:rPr lang="en-US" altLang="zh-CN" sz="2195" i="1" dirty="0">
                <a:solidFill>
                  <a:srgbClr val="996600"/>
                </a:solidFill>
                <a:latin typeface="Calibri" panose="020F0502020204030204"/>
              </a:rPr>
              <a:t>C4.5: Programs</a:t>
            </a:r>
            <a:endParaRPr lang="en-US" altLang="zh-CN" sz="2195" i="1" dirty="0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195" i="1" dirty="0">
                <a:solidFill>
                  <a:srgbClr val="996600"/>
                </a:solidFill>
                <a:latin typeface="Calibri" panose="020F0502020204030204"/>
              </a:rPr>
              <a:t>for Machine Learning</a:t>
            </a:r>
            <a:r>
              <a:rPr lang="en-US" altLang="zh-CN" sz="2195" dirty="0">
                <a:solidFill>
                  <a:srgbClr val="996600"/>
                </a:solidFill>
                <a:latin typeface="Calibri" panose="020F0502020204030204"/>
              </a:rPr>
              <a:t>” published by</a:t>
            </a:r>
            <a:endParaRPr lang="en-US" altLang="zh-CN" sz="2195" dirty="0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195" dirty="0">
                <a:solidFill>
                  <a:srgbClr val="996600"/>
                </a:solidFill>
                <a:latin typeface="Calibri" panose="020F0502020204030204"/>
              </a:rPr>
              <a:t>Morgan Kaufmann in 1993]</a:t>
            </a:r>
            <a:endParaRPr lang="zh-CN" altLang="en-US" sz="2195" dirty="0">
              <a:solidFill>
                <a:srgbClr val="996600"/>
              </a:solidFill>
              <a:latin typeface="Calibri" panose="020F0502020204030204"/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  <p:pic>
        <p:nvPicPr>
          <p:cNvPr id="2" name="图片 1" descr="ws_A6C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8167" y="5038719"/>
            <a:ext cx="469900" cy="10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3528" y="260648"/>
            <a:ext cx="8156079" cy="35258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7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为了尽可能正确分类训练样本，有可能造成分支过多 </a:t>
            </a:r>
            <a:r>
              <a:rPr lang="zh-CN" altLang="en-US" sz="2200" dirty="0">
                <a:solidFill>
                  <a:srgbClr val="000000"/>
                </a:solidFill>
                <a:latin typeface="Wingdings" panose="05000000000000000000"/>
              </a:rPr>
              <a:t> 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</a:rPr>
              <a:t>过拟合</a:t>
            </a:r>
            <a:endParaRPr lang="zh-CN" altLang="en-US" sz="22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3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可通过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主动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去掉一些分支来降低过拟合的风险</a:t>
            </a: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7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基本策略：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9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/>
              </a:rPr>
              <a:t>(pre-pruning):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</a:rPr>
              <a:t>提前终止某些分支的生长；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4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/>
              </a:rPr>
              <a:t>(post-pruning):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</a:rPr>
              <a:t>生成一棵完全树，再“回头”剪枝；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60232" y="4996761"/>
            <a:ext cx="70051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zh-CN" altLang="en-US" sz="1800" dirty="0">
                <a:solidFill>
                  <a:srgbClr val="00B050"/>
                </a:solidFill>
                <a:latin typeface="微软雅黑" panose="020B0503020204020204" charset="-122"/>
              </a:rPr>
              <a:t>第 </a:t>
            </a:r>
            <a:r>
              <a:rPr lang="en-US" altLang="zh-CN" sz="1800" dirty="0">
                <a:solidFill>
                  <a:srgbClr val="00B050"/>
                </a:solidFill>
                <a:latin typeface="Times New Roman" panose="02020603050405020304"/>
              </a:rPr>
              <a:t>2 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charset="-122"/>
              </a:rPr>
              <a:t>章</a:t>
            </a:r>
            <a:endParaRPr lang="zh-CN" altLang="en-US" sz="1800" dirty="0">
              <a:solidFill>
                <a:srgbClr val="00B05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1085" y="4439320"/>
            <a:ext cx="5078313" cy="8020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剪枝过程中需评估剪枝前后决策树的优劣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85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 dirty="0">
                <a:solidFill>
                  <a:srgbClr val="00B050"/>
                </a:solidFill>
                <a:latin typeface="微软雅黑" panose="020B0503020204020204" charset="-122"/>
              </a:rPr>
              <a:t>现在我们假定使用“留出法”</a:t>
            </a:r>
            <a:endParaRPr lang="zh-CN" altLang="en-US" sz="2005" dirty="0">
              <a:solidFill>
                <a:srgbClr val="00B05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517141" y="1149858"/>
            <a:ext cx="434342" cy="2564893"/>
          </a:xfrm>
          <a:custGeom>
            <a:avLst/>
            <a:gdLst/>
            <a:ahLst/>
            <a:cxnLst/>
            <a:rect l="0" t="0" r="0" b="0"/>
            <a:pathLst>
              <a:path w="434342" h="2564893">
                <a:moveTo>
                  <a:pt x="434341" y="2564892"/>
                </a:moveTo>
                <a:cubicBezTo>
                  <a:pt x="314453" y="2564892"/>
                  <a:pt x="217170" y="2548636"/>
                  <a:pt x="217170" y="2528696"/>
                </a:cubicBezTo>
                <a:lnTo>
                  <a:pt x="217170" y="1318640"/>
                </a:lnTo>
                <a:cubicBezTo>
                  <a:pt x="217170" y="1298702"/>
                  <a:pt x="119888" y="1282446"/>
                  <a:pt x="0" y="1282446"/>
                </a:cubicBezTo>
                <a:cubicBezTo>
                  <a:pt x="119888" y="1282446"/>
                  <a:pt x="217170" y="1266190"/>
                  <a:pt x="217170" y="1246250"/>
                </a:cubicBezTo>
                <a:lnTo>
                  <a:pt x="217170" y="36194"/>
                </a:lnTo>
                <a:cubicBezTo>
                  <a:pt x="217170" y="16255"/>
                  <a:pt x="314453" y="0"/>
                  <a:pt x="434341" y="0"/>
                </a:cubicBez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543050" y="4360926"/>
            <a:ext cx="434340" cy="1828801"/>
          </a:xfrm>
          <a:custGeom>
            <a:avLst/>
            <a:gdLst/>
            <a:ahLst/>
            <a:cxnLst/>
            <a:rect l="0" t="0" r="0" b="0"/>
            <a:pathLst>
              <a:path w="434340" h="1828801">
                <a:moveTo>
                  <a:pt x="434339" y="1828800"/>
                </a:moveTo>
                <a:cubicBezTo>
                  <a:pt x="314451" y="1828800"/>
                  <a:pt x="217170" y="1812594"/>
                  <a:pt x="217170" y="1792604"/>
                </a:cubicBezTo>
                <a:lnTo>
                  <a:pt x="217170" y="950595"/>
                </a:lnTo>
                <a:cubicBezTo>
                  <a:pt x="217170" y="930656"/>
                  <a:pt x="119888" y="914400"/>
                  <a:pt x="0" y="914400"/>
                </a:cubicBezTo>
                <a:cubicBezTo>
                  <a:pt x="119888" y="914400"/>
                  <a:pt x="217170" y="898144"/>
                  <a:pt x="217170" y="878204"/>
                </a:cubicBezTo>
                <a:lnTo>
                  <a:pt x="217170" y="36195"/>
                </a:lnTo>
                <a:cubicBezTo>
                  <a:pt x="217170" y="16256"/>
                  <a:pt x="314451" y="0"/>
                  <a:pt x="434339" y="0"/>
                </a:cubicBezTo>
              </a:path>
            </a:pathLst>
          </a:cu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AB8B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 descr="ws_AB8C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700" y="114300"/>
            <a:ext cx="7353300" cy="6311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数据集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904" y="2301239"/>
            <a:ext cx="92333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训练集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4904" y="5145278"/>
            <a:ext cx="92333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验证集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8640"/>
            <a:ext cx="698023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93840"/>
            <a:ext cx="5976664" cy="283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7484" y="184366"/>
            <a:ext cx="1368152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685"/>
              </a:lnSpc>
              <a:tabLst>
                <a:tab pos="525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预剪枝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—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不划分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84" y="4192698"/>
            <a:ext cx="3032348" cy="1041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765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３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／７＝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42.9%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484" y="184366"/>
            <a:ext cx="136815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685"/>
              </a:lnSpc>
              <a:tabLst>
                <a:tab pos="525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预剪枝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—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划分后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68960"/>
            <a:ext cx="3032348" cy="1724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tabLst>
                <a:tab pos="1866900" algn="l"/>
              </a:tabLst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765"/>
              </a:lnSpc>
              <a:tabLst>
                <a:tab pos="1866900" algn="l"/>
              </a:tabLst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</a:rPr>
              <a:t>“脐部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765"/>
              </a:lnSpc>
              <a:tabLst>
                <a:tab pos="1866900" algn="l"/>
              </a:tabLst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</a:rPr>
              <a:t>３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</a:rPr>
              <a:t>／７＝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</a:rPr>
              <a:t>42.9%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765"/>
              </a:lnSpc>
              <a:tabLst>
                <a:tab pos="1866900" algn="l"/>
              </a:tabLst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</a:rPr>
              <a:t>５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</a:rPr>
              <a:t>／７＝７１．４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</a:rPr>
              <a:t>%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765"/>
              </a:lnSpc>
              <a:tabLst>
                <a:tab pos="1866900" algn="l"/>
              </a:tabLst>
              <a:defRPr/>
            </a:pPr>
            <a:endParaRPr lang="zh-CN" altLang="en-US" dirty="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366"/>
            <a:ext cx="7008813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24" y="4429125"/>
            <a:ext cx="6418263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5013176"/>
            <a:ext cx="1288132" cy="923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结论：</a:t>
            </a:r>
            <a:endParaRPr lang="en-US" altLang="zh-CN"/>
          </a:p>
          <a:p>
            <a:r>
              <a:rPr lang="zh-CN" altLang="en-US"/>
              <a:t>保留划分，不剪枝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A29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BA3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1104900"/>
            <a:ext cx="4508500" cy="1574800"/>
          </a:xfrm>
          <a:prstGeom prst="rect">
            <a:avLst/>
          </a:prstGeom>
        </p:spPr>
      </p:pic>
      <p:pic>
        <p:nvPicPr>
          <p:cNvPr id="4" name="图片 3" descr="ws_BA3A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0" y="1257300"/>
            <a:ext cx="241300" cy="241300"/>
          </a:xfrm>
          <a:prstGeom prst="rect">
            <a:avLst/>
          </a:prstGeom>
        </p:spPr>
      </p:pic>
      <p:pic>
        <p:nvPicPr>
          <p:cNvPr id="5" name="图片 4" descr="ws_BA3B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0700" y="2108200"/>
            <a:ext cx="127000" cy="190500"/>
          </a:xfrm>
          <a:prstGeom prst="rect">
            <a:avLst/>
          </a:prstGeom>
        </p:spPr>
      </p:pic>
      <p:pic>
        <p:nvPicPr>
          <p:cNvPr id="6" name="图片 5" descr="ws_BA4C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69000" y="1270000"/>
            <a:ext cx="241300" cy="241300"/>
          </a:xfrm>
          <a:prstGeom prst="rect">
            <a:avLst/>
          </a:prstGeom>
        </p:spPr>
      </p:pic>
      <p:pic>
        <p:nvPicPr>
          <p:cNvPr id="7" name="图片 6" descr="ws_BA4D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7900" y="2108200"/>
            <a:ext cx="127000" cy="190500"/>
          </a:xfrm>
          <a:prstGeom prst="rect">
            <a:avLst/>
          </a:prstGeom>
        </p:spPr>
      </p:pic>
      <p:pic>
        <p:nvPicPr>
          <p:cNvPr id="8" name="图片 7" descr="ws_BA5E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86300" y="3086100"/>
            <a:ext cx="1143000" cy="152400"/>
          </a:xfrm>
          <a:prstGeom prst="rect">
            <a:avLst/>
          </a:prstGeom>
        </p:spPr>
      </p:pic>
      <p:pic>
        <p:nvPicPr>
          <p:cNvPr id="9" name="图片 8" descr="ws_BA5F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9500" y="2374900"/>
            <a:ext cx="431800" cy="215900"/>
          </a:xfrm>
          <a:prstGeom prst="rect">
            <a:avLst/>
          </a:prstGeom>
        </p:spPr>
      </p:pic>
      <p:pic>
        <p:nvPicPr>
          <p:cNvPr id="10" name="图片 9" descr="ws_BA6F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78800" y="977900"/>
            <a:ext cx="241300" cy="254000"/>
          </a:xfrm>
          <a:prstGeom prst="rect">
            <a:avLst/>
          </a:prstGeom>
        </p:spPr>
      </p:pic>
      <p:pic>
        <p:nvPicPr>
          <p:cNvPr id="11" name="图片 10" descr="ws_BA70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02600" y="1270000"/>
            <a:ext cx="139700" cy="203200"/>
          </a:xfrm>
          <a:prstGeom prst="rect">
            <a:avLst/>
          </a:prstGeom>
        </p:spPr>
      </p:pic>
      <p:pic>
        <p:nvPicPr>
          <p:cNvPr id="12" name="图片 11" descr="ws_BA81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70900" y="2374900"/>
            <a:ext cx="317500" cy="215900"/>
          </a:xfrm>
          <a:prstGeom prst="rect">
            <a:avLst/>
          </a:prstGeom>
        </p:spPr>
      </p:pic>
      <p:pic>
        <p:nvPicPr>
          <p:cNvPr id="13" name="图片 12" descr="ws_BA82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0817" y="1628905"/>
            <a:ext cx="230832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验</a:t>
            </a:r>
            <a:endParaRPr lang="zh-CN" altLang="en-US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证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19448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03340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91335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3619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88457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00072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83558" y="2996952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8265" y="2808706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17650" y="388884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29889" y="387334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47359" y="390408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79896" y="2685516"/>
            <a:ext cx="3039294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: 42.9%</a:t>
            </a:r>
            <a:endParaRPr lang="en-US" altLang="zh-CN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37706" y="3566134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17827" y="928730"/>
            <a:ext cx="265457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结点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：若划分，根据结点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58200" y="988441"/>
            <a:ext cx="23083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97041" y="1262761"/>
            <a:ext cx="23083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69482" y="1262761"/>
            <a:ext cx="267701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的训练样例，将这  个结点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79305" y="1585342"/>
            <a:ext cx="3629199" cy="10515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分别标记为“好瓜”、“好瓜”、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0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“坏瓜”。此时，验证集中编号为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的样例被划分正确，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5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验证集精度为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0A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0BB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1104900"/>
            <a:ext cx="4508500" cy="1574800"/>
          </a:xfrm>
          <a:prstGeom prst="rect">
            <a:avLst/>
          </a:prstGeom>
        </p:spPr>
      </p:pic>
      <p:pic>
        <p:nvPicPr>
          <p:cNvPr id="4" name="图片 3" descr="ws_C0BC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7700" y="1536700"/>
            <a:ext cx="254000" cy="254000"/>
          </a:xfrm>
          <a:prstGeom prst="rect">
            <a:avLst/>
          </a:prstGeom>
        </p:spPr>
      </p:pic>
      <p:pic>
        <p:nvPicPr>
          <p:cNvPr id="5" name="图片 4" descr="ws_C0CD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4900" y="977900"/>
            <a:ext cx="241300" cy="254000"/>
          </a:xfrm>
          <a:prstGeom prst="rect">
            <a:avLst/>
          </a:prstGeom>
        </p:spPr>
      </p:pic>
      <p:pic>
        <p:nvPicPr>
          <p:cNvPr id="6" name="图片 5" descr="ws_C0CE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65900" y="990600"/>
            <a:ext cx="241300" cy="241300"/>
          </a:xfrm>
          <a:prstGeom prst="rect">
            <a:avLst/>
          </a:prstGeom>
        </p:spPr>
      </p:pic>
      <p:pic>
        <p:nvPicPr>
          <p:cNvPr id="7" name="图片 6" descr="ws_C0DE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3500" y="1257300"/>
            <a:ext cx="254000" cy="254000"/>
          </a:xfrm>
          <a:prstGeom prst="rect">
            <a:avLst/>
          </a:prstGeom>
        </p:spPr>
      </p:pic>
      <p:pic>
        <p:nvPicPr>
          <p:cNvPr id="8" name="图片 7" descr="ws_C0DF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86300" y="3086100"/>
            <a:ext cx="1143000" cy="152400"/>
          </a:xfrm>
          <a:prstGeom prst="rect">
            <a:avLst/>
          </a:prstGeom>
        </p:spPr>
      </p:pic>
      <p:pic>
        <p:nvPicPr>
          <p:cNvPr id="9" name="图片 8" descr="ws_C0E0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4200" y="4508500"/>
            <a:ext cx="152400" cy="520700"/>
          </a:xfrm>
          <a:prstGeom prst="rect">
            <a:avLst/>
          </a:prstGeom>
        </p:spPr>
      </p:pic>
      <p:pic>
        <p:nvPicPr>
          <p:cNvPr id="10" name="图片 9" descr="ws_C0F1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68800" y="4521200"/>
            <a:ext cx="1104900" cy="520700"/>
          </a:xfrm>
          <a:prstGeom prst="rect">
            <a:avLst/>
          </a:prstGeom>
        </p:spPr>
      </p:pic>
      <p:pic>
        <p:nvPicPr>
          <p:cNvPr id="11" name="图片 10" descr="ws_C0F2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96100" y="977900"/>
            <a:ext cx="241300" cy="254000"/>
          </a:xfrm>
          <a:prstGeom prst="rect">
            <a:avLst/>
          </a:prstGeom>
        </p:spPr>
      </p:pic>
      <p:pic>
        <p:nvPicPr>
          <p:cNvPr id="12" name="图片 11" descr="ws_C102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9900" y="1257300"/>
            <a:ext cx="254000" cy="254000"/>
          </a:xfrm>
          <a:prstGeom prst="rect">
            <a:avLst/>
          </a:prstGeom>
        </p:spPr>
      </p:pic>
      <p:pic>
        <p:nvPicPr>
          <p:cNvPr id="13" name="图片 12" descr="ws_C103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8900000">
            <a:off x="4926928" y="268371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5155202" y="245544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872458" y="473818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329007" y="428163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557281" y="405336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785556" y="3825088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013830" y="3596814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242105" y="3368539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698653" y="2911990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383477" y="222716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0817" y="1628905"/>
            <a:ext cx="230832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验</a:t>
            </a:r>
            <a:endParaRPr lang="zh-CN" altLang="en-US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证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19448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03340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91335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63619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88457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00072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63888" y="3008411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98265" y="2808706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17650" y="388884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29889" y="387334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47359" y="390408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79896" y="2685516"/>
            <a:ext cx="3039294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: 42.9%</a:t>
            </a:r>
            <a:endParaRPr lang="en-US" altLang="zh-CN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37706" y="3566134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1729" y="5072933"/>
            <a:ext cx="3064942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/>
              <a:t>	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“色泽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5782" y="4929733"/>
            <a:ext cx="3039294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/>
              <a:t>	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“根蒂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08104" y="980728"/>
            <a:ext cx="923330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对结点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断，结点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44208" y="980728"/>
            <a:ext cx="2353208" cy="481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，  ，  分别进行剪枝判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，  都禁止划分，结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36096" y="1566615"/>
            <a:ext cx="3345468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点     本身为叶子结点。最终得到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22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仅有一层划分的决策树，称为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215"/>
              </a:lnSpc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“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charset="-122"/>
              </a:rPr>
              <a:t>决策树桩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”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/>
              </a:rPr>
              <a:t>(decision stump)</a:t>
            </a:r>
            <a:endParaRPr lang="zh-CN" altLang="en-US" sz="16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0A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0BB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1104900"/>
            <a:ext cx="4508500" cy="1574800"/>
          </a:xfrm>
          <a:prstGeom prst="rect">
            <a:avLst/>
          </a:prstGeom>
        </p:spPr>
      </p:pic>
      <p:pic>
        <p:nvPicPr>
          <p:cNvPr id="4" name="图片 3" descr="ws_C0BC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7700" y="1536700"/>
            <a:ext cx="254000" cy="254000"/>
          </a:xfrm>
          <a:prstGeom prst="rect">
            <a:avLst/>
          </a:prstGeom>
        </p:spPr>
      </p:pic>
      <p:pic>
        <p:nvPicPr>
          <p:cNvPr id="5" name="图片 4" descr="ws_C0CD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4900" y="977900"/>
            <a:ext cx="241300" cy="254000"/>
          </a:xfrm>
          <a:prstGeom prst="rect">
            <a:avLst/>
          </a:prstGeom>
        </p:spPr>
      </p:pic>
      <p:pic>
        <p:nvPicPr>
          <p:cNvPr id="6" name="图片 5" descr="ws_C0CE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65900" y="990600"/>
            <a:ext cx="241300" cy="241300"/>
          </a:xfrm>
          <a:prstGeom prst="rect">
            <a:avLst/>
          </a:prstGeom>
        </p:spPr>
      </p:pic>
      <p:pic>
        <p:nvPicPr>
          <p:cNvPr id="7" name="图片 6" descr="ws_C0DE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3500" y="1257300"/>
            <a:ext cx="254000" cy="254000"/>
          </a:xfrm>
          <a:prstGeom prst="rect">
            <a:avLst/>
          </a:prstGeom>
        </p:spPr>
      </p:pic>
      <p:pic>
        <p:nvPicPr>
          <p:cNvPr id="8" name="图片 7" descr="ws_C0DF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86300" y="3086100"/>
            <a:ext cx="1143000" cy="152400"/>
          </a:xfrm>
          <a:prstGeom prst="rect">
            <a:avLst/>
          </a:prstGeom>
        </p:spPr>
      </p:pic>
      <p:pic>
        <p:nvPicPr>
          <p:cNvPr id="9" name="图片 8" descr="ws_C0E0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4200" y="4508500"/>
            <a:ext cx="152400" cy="520700"/>
          </a:xfrm>
          <a:prstGeom prst="rect">
            <a:avLst/>
          </a:prstGeom>
        </p:spPr>
      </p:pic>
      <p:pic>
        <p:nvPicPr>
          <p:cNvPr id="10" name="图片 9" descr="ws_C0F1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68800" y="4521200"/>
            <a:ext cx="1104900" cy="520700"/>
          </a:xfrm>
          <a:prstGeom prst="rect">
            <a:avLst/>
          </a:prstGeom>
        </p:spPr>
      </p:pic>
      <p:pic>
        <p:nvPicPr>
          <p:cNvPr id="11" name="图片 10" descr="ws_C0F2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96100" y="977900"/>
            <a:ext cx="241300" cy="254000"/>
          </a:xfrm>
          <a:prstGeom prst="rect">
            <a:avLst/>
          </a:prstGeom>
        </p:spPr>
      </p:pic>
      <p:pic>
        <p:nvPicPr>
          <p:cNvPr id="12" name="图片 11" descr="ws_C102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9900" y="1257300"/>
            <a:ext cx="254000" cy="254000"/>
          </a:xfrm>
          <a:prstGeom prst="rect">
            <a:avLst/>
          </a:prstGeom>
        </p:spPr>
      </p:pic>
      <p:pic>
        <p:nvPicPr>
          <p:cNvPr id="13" name="图片 12" descr="ws_C103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8900000">
            <a:off x="4926928" y="268371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5155202" y="245544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872458" y="473818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329007" y="428163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557281" y="405336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785556" y="3825088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013830" y="3596814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242105" y="3368539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698653" y="2911990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383477" y="222716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0817" y="1628905"/>
            <a:ext cx="230832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验</a:t>
            </a:r>
            <a:endParaRPr lang="zh-CN" altLang="en-US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证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19448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03340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91335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63619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88457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00072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63888" y="3008411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98265" y="2808706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17650" y="388884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29889" y="387334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47359" y="390408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79896" y="2685516"/>
            <a:ext cx="3039294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: 42.9%</a:t>
            </a:r>
            <a:endParaRPr lang="en-US" altLang="zh-CN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37706" y="3566134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1729" y="5072933"/>
            <a:ext cx="3064942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/>
              <a:t>	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“色泽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5782" y="4929733"/>
            <a:ext cx="3039294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/>
              <a:t>	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“根蒂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08104" y="980728"/>
            <a:ext cx="923330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对结点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断，结点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44208" y="980728"/>
            <a:ext cx="2353208" cy="481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，  ，  分别进行剪枝判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，  都禁止划分，结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36096" y="1566615"/>
            <a:ext cx="3345468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点     本身为叶子结点。最终得到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22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仅有一层划分的决策树，称为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215"/>
              </a:lnSpc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“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charset="-122"/>
              </a:rPr>
              <a:t>决策树桩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”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/>
              </a:rPr>
              <a:t>(decision stump)</a:t>
            </a:r>
            <a:endParaRPr lang="zh-CN" altLang="en-US" sz="16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541" y="321726"/>
            <a:ext cx="107721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  <a:tabLst>
                <a:tab pos="1270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预剪枝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1880" y="1196752"/>
            <a:ext cx="1800200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3" idx="2"/>
          </p:cNvCxnSpPr>
          <p:nvPr/>
        </p:nvCxnSpPr>
        <p:spPr>
          <a:xfrm flipH="1">
            <a:off x="2051720" y="2060848"/>
            <a:ext cx="234026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" idx="2"/>
          </p:cNvCxnSpPr>
          <p:nvPr/>
        </p:nvCxnSpPr>
        <p:spPr>
          <a:xfrm>
            <a:off x="4391980" y="206084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" idx="2"/>
          </p:cNvCxnSpPr>
          <p:nvPr/>
        </p:nvCxnSpPr>
        <p:spPr>
          <a:xfrm>
            <a:off x="4391980" y="2060848"/>
            <a:ext cx="234026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" idx="2"/>
          </p:cNvCxnSpPr>
          <p:nvPr/>
        </p:nvCxnSpPr>
        <p:spPr>
          <a:xfrm>
            <a:off x="4391980" y="2060848"/>
            <a:ext cx="0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17531" y="1229851"/>
            <a:ext cx="1980946" cy="83099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/>
              <a:t>脐部</a:t>
            </a:r>
            <a:r>
              <a:rPr lang="zh-CN" altLang="en-US"/>
              <a:t>　</a:t>
            </a:r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547664" y="3573016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/>
              <a:t>好瓜</a:t>
            </a:r>
            <a:endParaRPr lang="zh-CN" altLang="en-US" sz="3600"/>
          </a:p>
        </p:txBody>
      </p:sp>
      <p:sp>
        <p:nvSpPr>
          <p:cNvPr id="19" name="TextBox 18"/>
          <p:cNvSpPr txBox="1"/>
          <p:nvPr/>
        </p:nvSpPr>
        <p:spPr>
          <a:xfrm>
            <a:off x="3832374" y="4509120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/>
              <a:t>好瓜</a:t>
            </a:r>
            <a:endParaRPr lang="zh-CN" altLang="en-US" sz="3600"/>
          </a:p>
        </p:txBody>
      </p:sp>
      <p:sp>
        <p:nvSpPr>
          <p:cNvPr id="20" name="TextBox 19"/>
          <p:cNvSpPr txBox="1"/>
          <p:nvPr/>
        </p:nvSpPr>
        <p:spPr>
          <a:xfrm>
            <a:off x="6172634" y="3717032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/>
              <a:t>坏瓜</a:t>
            </a:r>
            <a:endParaRPr lang="zh-CN" altLang="en-US" sz="3600"/>
          </a:p>
        </p:txBody>
      </p:sp>
      <p:sp>
        <p:nvSpPr>
          <p:cNvPr id="18" name="TextBox 17"/>
          <p:cNvSpPr txBox="1"/>
          <p:nvPr/>
        </p:nvSpPr>
        <p:spPr>
          <a:xfrm>
            <a:off x="2863280" y="2674140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凹陷</a:t>
            </a: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085582" y="2826540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稍凹</a:t>
            </a:r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92080" y="2503374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平坦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08" y="1478658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664" y="1438408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315722"/>
            <a:ext cx="2611933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决策树简史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(con’t)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4139" y="1186850"/>
            <a:ext cx="719139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可以用于回归任务的决策树算法：</a:t>
            </a: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CART </a:t>
            </a:r>
            <a:r>
              <a:rPr lang="en-US" altLang="zh-CN" sz="2005">
                <a:solidFill>
                  <a:srgbClr val="000000"/>
                </a:solidFill>
                <a:latin typeface="Calibri" panose="020F0502020204030204"/>
              </a:rPr>
              <a:t>(Classification and</a:t>
            </a:r>
            <a:endParaRPr lang="zh-CN" altLang="en-US" sz="2005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39" y="1530985"/>
            <a:ext cx="1718419" cy="2601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5"/>
              </a:lnSpc>
            </a:pPr>
            <a:r>
              <a:rPr lang="en-US" altLang="zh-CN" sz="2005">
                <a:solidFill>
                  <a:srgbClr val="000000"/>
                </a:solidFill>
                <a:latin typeface="Calibri" panose="020F0502020204030204"/>
              </a:rPr>
              <a:t>Regression Tree)</a:t>
            </a:r>
            <a:endParaRPr lang="zh-CN" altLang="en-US" sz="2005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1339" y="1942236"/>
            <a:ext cx="7163821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[</a:t>
            </a:r>
            <a:r>
              <a:rPr lang="en-US" altLang="zh-CN" sz="2200">
                <a:solidFill>
                  <a:srgbClr val="FF0000"/>
                </a:solidFill>
                <a:latin typeface="Calibri" panose="020F0502020204030204"/>
              </a:rPr>
              <a:t>L. Breiman</a:t>
            </a: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, J. H. Friedman, R. A. Olshen, and C. J. Stone’s book</a:t>
            </a:r>
            <a:endParaRPr lang="en-US" altLang="zh-CN" sz="2200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“Classification and Regression Trees” published by Wadsworth</a:t>
            </a:r>
            <a:endParaRPr lang="en-US" altLang="zh-CN" sz="2195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in 1984]</a:t>
            </a:r>
            <a:endParaRPr lang="zh-CN" altLang="en-US" sz="2195">
              <a:solidFill>
                <a:srgbClr val="996600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139" y="3410874"/>
            <a:ext cx="5886740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基于决策树的最强大算法：</a:t>
            </a: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RF (Random Forest)</a:t>
            </a:r>
            <a:endParaRPr lang="zh-CN" altLang="en-US" sz="2195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1339" y="3861689"/>
            <a:ext cx="5192960" cy="2859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[</a:t>
            </a:r>
            <a:r>
              <a:rPr lang="en-US" altLang="zh-CN" sz="2195">
                <a:solidFill>
                  <a:srgbClr val="FF0000"/>
                </a:solidFill>
                <a:latin typeface="Calibri" panose="020F0502020204030204"/>
              </a:rPr>
              <a:t>L. Breiman’s 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MLJ’01 paper “Random Forest”]</a:t>
            </a:r>
            <a:endParaRPr lang="zh-CN" altLang="en-US" sz="2195">
              <a:solidFill>
                <a:srgbClr val="996600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89276" y="4248963"/>
            <a:ext cx="4475584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005">
                <a:solidFill>
                  <a:srgbClr val="008000"/>
                </a:solidFill>
                <a:latin typeface="微软雅黑" panose="020B0503020204020204" charset="-122"/>
              </a:rPr>
              <a:t>这是一种“集成学习”方法 </a:t>
            </a:r>
            <a:r>
              <a:rPr lang="zh-CN" altLang="en-US" sz="2005">
                <a:solidFill>
                  <a:srgbClr val="008000"/>
                </a:solidFill>
                <a:latin typeface="Wingdings" panose="05000000000000000000"/>
              </a:rPr>
              <a:t> </a:t>
            </a:r>
            <a:r>
              <a:rPr lang="zh-CN" altLang="en-US" sz="2005">
                <a:solidFill>
                  <a:srgbClr val="008000"/>
                </a:solidFill>
                <a:latin typeface="微软雅黑" panose="020B0503020204020204" charset="-122"/>
              </a:rPr>
              <a:t>第 </a:t>
            </a:r>
            <a:r>
              <a:rPr lang="en-US" altLang="zh-CN" sz="2005">
                <a:solidFill>
                  <a:srgbClr val="008000"/>
                </a:solidFill>
                <a:latin typeface="Calibri" panose="020F0502020204030204"/>
              </a:rPr>
              <a:t>8 </a:t>
            </a:r>
            <a:r>
              <a:rPr lang="zh-CN" altLang="en-US" sz="2005">
                <a:solidFill>
                  <a:srgbClr val="008000"/>
                </a:solidFill>
                <a:latin typeface="微软雅黑" panose="020B0503020204020204" charset="-122"/>
              </a:rPr>
              <a:t>章</a:t>
            </a:r>
            <a:endParaRPr lang="zh-CN" altLang="en-US" sz="2005">
              <a:solidFill>
                <a:srgbClr val="008000"/>
              </a:solidFill>
              <a:latin typeface="微软雅黑" panose="020B0503020204020204" charset="-122"/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3528" y="260648"/>
            <a:ext cx="8712968" cy="489813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7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为了尽可能正确分类训练样本，有可能造成分支过多 </a:t>
            </a:r>
            <a:r>
              <a:rPr lang="zh-CN" altLang="en-US" sz="2200" dirty="0">
                <a:solidFill>
                  <a:srgbClr val="000000"/>
                </a:solidFill>
                <a:latin typeface="Wingdings" panose="05000000000000000000"/>
              </a:rPr>
              <a:t> 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</a:rPr>
              <a:t>过拟合</a:t>
            </a:r>
            <a:endParaRPr lang="zh-CN" altLang="en-US" sz="2200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3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可通过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主动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去掉一些分支来降低过拟合的风险</a:t>
            </a: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zh-CN" altLang="en-US" sz="2195" b="1" dirty="0">
                <a:solidFill>
                  <a:srgbClr val="0000FF"/>
                </a:solidFill>
                <a:latin typeface="微软雅黑" panose="020B0503020204020204" charset="-122"/>
              </a:rPr>
              <a:t>基本策略：</a:t>
            </a:r>
            <a:endParaRPr lang="zh-CN" altLang="en-US" sz="2195" b="1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/>
              </a:rPr>
              <a:t>(pre-pruning): </a:t>
            </a:r>
            <a:r>
              <a:rPr lang="zh-CN" altLang="en-US" sz="2200" dirty="0"/>
              <a:t>在决策树生成过程中，对每个节点在划分之前先进行估计，若当前节点的划分不能带来决策树泛化性能提升，则停止划分，并将当前节点标记为叶节点；</a:t>
            </a: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/>
              </a:rPr>
              <a:t>(post-pruning): 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</a:rPr>
              <a:t>先从训练集生成一颗完整的决策树，然后自底向上对非叶子结点进行考察，若将该结点对应的子树替换为叶子节点能带来决策树泛化性能提升，则将该子树替换为叶结点。</a:t>
            </a:r>
            <a:endParaRPr lang="zh-CN" altLang="en-US" sz="22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Box 24"/>
          <p:cNvSpPr txBox="1"/>
          <p:nvPr/>
        </p:nvSpPr>
        <p:spPr>
          <a:xfrm>
            <a:off x="539552" y="5365884"/>
            <a:ext cx="7632848" cy="7117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9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</a:rPr>
              <a:t>(pre-pruning):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提前终止某些分支的生长；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4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</a:rPr>
              <a:t>(post-pruning):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</a:rPr>
              <a:t>生成一棵完全树，再“回头”剪枝；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188640"/>
            <a:ext cx="12618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685"/>
              </a:lnSpc>
              <a:tabLst>
                <a:tab pos="127000" algn="l"/>
              </a:tabLst>
              <a:defRPr/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后剪枝</a:t>
            </a:r>
            <a:endParaRPr lang="zh-CN" altLang="en-US" sz="279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F1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F2B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270000"/>
            <a:ext cx="266700" cy="279400"/>
          </a:xfrm>
          <a:prstGeom prst="rect">
            <a:avLst/>
          </a:prstGeom>
        </p:spPr>
      </p:pic>
      <p:pic>
        <p:nvPicPr>
          <p:cNvPr id="4" name="图片 3" descr="ws_CF3B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200" y="2133600"/>
            <a:ext cx="6261100" cy="3987800"/>
          </a:xfrm>
          <a:prstGeom prst="rect">
            <a:avLst/>
          </a:prstGeom>
        </p:spPr>
      </p:pic>
      <p:pic>
        <p:nvPicPr>
          <p:cNvPr id="5" name="图片 4" descr="ws_CF3C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7360" y="4892370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纹理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7192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5276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89221" y="4549622"/>
            <a:ext cx="1154162" cy="1102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清晰   模糊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9110" y="4549622"/>
            <a:ext cx="564257" cy="1102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稍糊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          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09901" y="2772130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35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641" y="3000095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7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4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81984" y="4696934"/>
            <a:ext cx="13625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</a:rPr>
              <a:t>6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85661" y="4885896"/>
            <a:ext cx="2022990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3/7=42.9%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85661" y="5806973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后剪枝决策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首先考虑结点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68758" y="1285949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，若将其替换为叶结点，根据落在其上的训练样例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87624" y="1628800"/>
            <a:ext cx="723595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将其标记为“好瓜”，测得验证集精度提高至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57.1%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，于是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决定剪枝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624"/>
            <a:ext cx="5638568" cy="422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99" y="4273550"/>
            <a:ext cx="6357937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732240" y="2924944"/>
            <a:ext cx="2376264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64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3/7=42.9%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99301"/>
            <a:ext cx="6523990" cy="25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-31386"/>
            <a:ext cx="5638800" cy="423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732240" y="2713038"/>
            <a:ext cx="2022990" cy="1151909"/>
            <a:chOff x="6732240" y="2713038"/>
            <a:chExt cx="2022990" cy="1151909"/>
          </a:xfrm>
        </p:grpSpPr>
        <p:sp>
          <p:nvSpPr>
            <p:cNvPr id="9" name="TextBox 8"/>
            <p:cNvSpPr txBox="1"/>
            <p:nvPr/>
          </p:nvSpPr>
          <p:spPr>
            <a:xfrm>
              <a:off x="6732240" y="2713038"/>
              <a:ext cx="2022990" cy="8463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验证集精度</a:t>
              </a:r>
              <a:endParaRPr lang="zh-CN" altLang="en-US">
                <a:solidFill>
                  <a:srgbClr val="FF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2640"/>
                </a:lnSpc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剪枝前</a:t>
              </a:r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</a:rPr>
                <a:t>: 3/7=42.9%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2160"/>
                </a:lnSpc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剪枝后</a:t>
              </a:r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</a:rPr>
                <a:t>: 4/7=57.1%</a:t>
              </a:r>
              <a:endParaRPr lang="zh-CN" altLang="en-US">
                <a:solidFill>
                  <a:srgbClr val="FF000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32240" y="3634115"/>
              <a:ext cx="1731243" cy="23083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后剪枝决策</a:t>
              </a:r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</a:rPr>
                <a:t>: </a:t>
              </a: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剪枝</a:t>
              </a:r>
              <a:endParaRPr lang="zh-CN" altLang="en-US">
                <a:solidFill>
                  <a:srgbClr val="FF0000"/>
                </a:solidFill>
                <a:latin typeface="微软雅黑" panose="020B0503020204020204" charset="-122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72" y="2636912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758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D76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270000"/>
            <a:ext cx="266700" cy="279400"/>
          </a:xfrm>
          <a:prstGeom prst="rect">
            <a:avLst/>
          </a:prstGeom>
        </p:spPr>
      </p:pic>
      <p:pic>
        <p:nvPicPr>
          <p:cNvPr id="4" name="图片 3" descr="ws_D76A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39745" y="4980777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74005" y="4980777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89729" y="4552416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42488" y="4552416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4005" y="3673322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54830" y="3673322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79264" y="3184183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09216" y="3674965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          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07617" y="3674965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36384" y="323274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2516" y="2319182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10410" y="2774535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35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52444" y="2150338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7276" y="3002762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9852" y="2774535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7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83553" y="2774535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40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68521" y="3846542"/>
            <a:ext cx="13625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99229" y="4984841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FF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首先考虑结点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59754" y="1253270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，若将其替换为叶结点，根据落在其上的训练样例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37488" y="1594990"/>
            <a:ext cx="723595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将其标记为“好瓜”，测得验证集精度提高至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57.1%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，于是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决定剪枝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E5D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DE6E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00" y="1651000"/>
            <a:ext cx="127000" cy="203200"/>
          </a:xfrm>
          <a:prstGeom prst="rect">
            <a:avLst/>
          </a:prstGeom>
        </p:spPr>
      </p:pic>
      <p:pic>
        <p:nvPicPr>
          <p:cNvPr id="4" name="图片 3" descr="ws_DE7E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1257300"/>
            <a:ext cx="266700" cy="279400"/>
          </a:xfrm>
          <a:prstGeom prst="rect">
            <a:avLst/>
          </a:prstGeom>
        </p:spPr>
      </p:pic>
      <p:pic>
        <p:nvPicPr>
          <p:cNvPr id="5" name="图片 4" descr="ws_DE7F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7400" y="4292600"/>
            <a:ext cx="1549400" cy="520700"/>
          </a:xfrm>
          <a:prstGeom prst="rect">
            <a:avLst/>
          </a:prstGeom>
        </p:spPr>
      </p:pic>
      <p:pic>
        <p:nvPicPr>
          <p:cNvPr id="6" name="图片 5" descr="ws_DE90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          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09901" y="2772130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35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6641" y="3000095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7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4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8014" y="3670655"/>
            <a:ext cx="859210" cy="692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365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30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色泽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54038" y="4284827"/>
            <a:ext cx="115416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4038" y="4620107"/>
            <a:ext cx="148277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4038" y="4894427"/>
            <a:ext cx="148277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08140" y="5192242"/>
            <a:ext cx="196207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后剪枝决策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不剪枝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3547" y="4989413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然后考虑结点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97621" y="1268760"/>
            <a:ext cx="599202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,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若将其替换为叶结点，根据落在其上的训练样例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6605" y="1628800"/>
            <a:ext cx="695382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将其标记为“好瓜”，测得验证集精度仍为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57.1%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，可以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1739" y="1990637"/>
            <a:ext cx="846386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不剪枝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EE0F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EE20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257300"/>
            <a:ext cx="266700" cy="279400"/>
          </a:xfrm>
          <a:prstGeom prst="rect">
            <a:avLst/>
          </a:prstGeom>
        </p:spPr>
      </p:pic>
      <p:pic>
        <p:nvPicPr>
          <p:cNvPr id="4" name="图片 3" descr="ws_EE30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500" y="1676400"/>
            <a:ext cx="152400" cy="203200"/>
          </a:xfrm>
          <a:prstGeom prst="rect">
            <a:avLst/>
          </a:prstGeom>
        </p:spPr>
      </p:pic>
      <p:pic>
        <p:nvPicPr>
          <p:cNvPr id="5" name="图片 4" descr="ws_EE31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8300" y="3644900"/>
            <a:ext cx="457200" cy="1168400"/>
          </a:xfrm>
          <a:prstGeom prst="rect">
            <a:avLst/>
          </a:prstGeom>
        </p:spPr>
      </p:pic>
      <p:pic>
        <p:nvPicPr>
          <p:cNvPr id="6" name="图片 5" descr="ws_EE42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          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6641" y="2772130"/>
            <a:ext cx="1154162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795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95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色泽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7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4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3009" y="4849955"/>
            <a:ext cx="1970091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82600" algn="l"/>
              </a:tabLst>
              <a:defRPr/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55"/>
              </a:lnSpc>
              <a:buClrTx/>
              <a:buSzTx/>
              <a:buNone/>
              <a:tabLst>
                <a:tab pos="482600" algn="l"/>
              </a:tabLst>
              <a:defRPr/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4157" y="5423495"/>
            <a:ext cx="1931619" cy="5257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后剪枝决策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57192" y="4985984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1739" y="1253271"/>
            <a:ext cx="84638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对结点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85900" y="1334815"/>
            <a:ext cx="7043595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，若将其替换为叶结点，根据落在其上的训练样例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010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，将其标记为“好瓜”，测得验证集精度提升至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71.4%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决定剪枝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76" y="2979957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67D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F68E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800" y="1257300"/>
            <a:ext cx="254000" cy="279400"/>
          </a:xfrm>
          <a:prstGeom prst="rect">
            <a:avLst/>
          </a:prstGeom>
        </p:spPr>
      </p:pic>
      <p:pic>
        <p:nvPicPr>
          <p:cNvPr id="4" name="图片 3" descr="ws_F69E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000" y="1257300"/>
            <a:ext cx="266700" cy="279400"/>
          </a:xfrm>
          <a:prstGeom prst="rect">
            <a:avLst/>
          </a:prstGeom>
        </p:spPr>
      </p:pic>
      <p:pic>
        <p:nvPicPr>
          <p:cNvPr id="5" name="图片 4" descr="ws_F6AF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01794" y="3144705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根蒂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2634" y="2279073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</a:rPr>
              <a:t>脐部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2919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49216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04820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1778" y="300987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38570" y="305673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1739" y="1253271"/>
            <a:ext cx="84638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对结点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900" y="1253271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28775" y="1268760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，先后替换为叶结点，均未测得验证集精度提升，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1739" y="1622079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于是不剪枝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42108" y="3227923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FF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77894" y="498661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FF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42210" y="308239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DE1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41" y="306577"/>
            <a:ext cx="4796185" cy="12695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1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3015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最终，后剪枝得到的决策树：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2919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49216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04820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1778" y="300987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38570" y="305673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80941" y="49826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9282" y="3238845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70201" y="3086963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91845" y="2131314"/>
            <a:ext cx="4146806" cy="723901"/>
          </a:xfrm>
          <a:custGeom>
            <a:avLst/>
            <a:gdLst/>
            <a:ahLst/>
            <a:cxnLst/>
            <a:rect l="0" t="0" r="0" b="0"/>
            <a:pathLst>
              <a:path w="4146806" h="723901">
                <a:moveTo>
                  <a:pt x="0" y="723900"/>
                </a:moveTo>
                <a:lnTo>
                  <a:pt x="4146805" y="723900"/>
                </a:lnTo>
                <a:lnTo>
                  <a:pt x="414680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87274" y="2907029"/>
            <a:ext cx="7062217" cy="728474"/>
          </a:xfrm>
          <a:custGeom>
            <a:avLst/>
            <a:gdLst/>
            <a:ahLst/>
            <a:cxnLst/>
            <a:rect l="0" t="0" r="0" b="0"/>
            <a:pathLst>
              <a:path w="7062217" h="728474">
                <a:moveTo>
                  <a:pt x="0" y="728473"/>
                </a:moveTo>
                <a:lnTo>
                  <a:pt x="7062216" y="728473"/>
                </a:lnTo>
                <a:lnTo>
                  <a:pt x="7062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94893" y="4443221"/>
            <a:ext cx="7344158" cy="728474"/>
          </a:xfrm>
          <a:custGeom>
            <a:avLst/>
            <a:gdLst/>
            <a:ahLst/>
            <a:cxnLst/>
            <a:rect l="0" t="0" r="0" b="0"/>
            <a:pathLst>
              <a:path w="7344158" h="728474">
                <a:moveTo>
                  <a:pt x="0" y="728473"/>
                </a:moveTo>
                <a:lnTo>
                  <a:pt x="7344157" y="728473"/>
                </a:lnTo>
                <a:lnTo>
                  <a:pt x="734415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3323082" y="3412997"/>
            <a:ext cx="3010790" cy="23369"/>
          </a:xfrm>
          <a:custGeom>
            <a:avLst/>
            <a:gdLst/>
            <a:ahLst/>
            <a:cxnLst/>
            <a:rect l="0" t="0" r="0" b="0"/>
            <a:pathLst>
              <a:path w="3010790" h="23369">
                <a:moveTo>
                  <a:pt x="0" y="23368"/>
                </a:moveTo>
                <a:lnTo>
                  <a:pt x="3010789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998976" y="3480815"/>
            <a:ext cx="2491740" cy="338330"/>
          </a:xfrm>
          <a:custGeom>
            <a:avLst/>
            <a:gdLst/>
            <a:ahLst/>
            <a:cxnLst/>
            <a:rect l="0" t="0" r="0" b="0"/>
            <a:pathLst>
              <a:path w="2491740" h="338330">
                <a:moveTo>
                  <a:pt x="0" y="338329"/>
                </a:moveTo>
                <a:lnTo>
                  <a:pt x="2491739" y="338329"/>
                </a:lnTo>
                <a:lnTo>
                  <a:pt x="24917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900678" y="4947665"/>
            <a:ext cx="2802637" cy="3176"/>
          </a:xfrm>
          <a:custGeom>
            <a:avLst/>
            <a:gdLst/>
            <a:ahLst/>
            <a:cxnLst/>
            <a:rect l="0" t="0" r="0" b="0"/>
            <a:pathLst>
              <a:path w="2802637" h="3176">
                <a:moveTo>
                  <a:pt x="0" y="0"/>
                </a:moveTo>
                <a:lnTo>
                  <a:pt x="2802636" y="317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599176" y="5020055"/>
            <a:ext cx="2490217" cy="583693"/>
          </a:xfrm>
          <a:custGeom>
            <a:avLst/>
            <a:gdLst/>
            <a:ahLst/>
            <a:cxnLst/>
            <a:rect l="0" t="0" r="0" b="0"/>
            <a:pathLst>
              <a:path w="2490217" h="583693">
                <a:moveTo>
                  <a:pt x="0" y="583692"/>
                </a:moveTo>
                <a:lnTo>
                  <a:pt x="2490216" y="583692"/>
                </a:lnTo>
                <a:lnTo>
                  <a:pt x="2490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91895" y="3660647"/>
            <a:ext cx="2831594" cy="280418"/>
          </a:xfrm>
          <a:custGeom>
            <a:avLst/>
            <a:gdLst/>
            <a:ahLst/>
            <a:cxnLst/>
            <a:rect l="0" t="0" r="0" b="0"/>
            <a:pathLst>
              <a:path w="2831594" h="280418">
                <a:moveTo>
                  <a:pt x="0" y="280417"/>
                </a:moveTo>
                <a:lnTo>
                  <a:pt x="2831593" y="280417"/>
                </a:lnTo>
                <a:lnTo>
                  <a:pt x="28315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ws_7CBC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9400" y="952500"/>
            <a:ext cx="7670800" cy="54483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基本算法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0216" y="194094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0216" y="2165350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情形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(1)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41438" y="2719704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41438" y="2944114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情形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(2)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42555" y="425526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42555" y="4479671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情形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(3)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91685" y="3563274"/>
            <a:ext cx="2257028" cy="1942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利用当前结点的后验分布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91885" y="5110515"/>
            <a:ext cx="2257028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将父结点的样本分布作为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860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当前结点的先验分布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4591" y="5755233"/>
            <a:ext cx="138499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决策树算法的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32046" y="6021933"/>
            <a:ext cx="46166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核心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4F4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9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795">
                <a:solidFill>
                  <a:srgbClr val="000000"/>
                </a:solidFill>
                <a:latin typeface="Times New Roman" panose="02020603050405020304"/>
              </a:rPr>
              <a:t>vs. 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5832" y="1323314"/>
            <a:ext cx="194444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5"/>
              </a:lnSpc>
            </a:pPr>
            <a:r>
              <a:rPr lang="zh-CN" altLang="en-US" sz="219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时间开销：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1288" y="1844824"/>
            <a:ext cx="616514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预剪枝：训练时间开销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，测试时间开销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endParaRPr lang="zh-CN" altLang="en-US" sz="2195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195" dirty="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84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后剪枝：训练时间开销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增加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，测试时间开销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endParaRPr lang="zh-CN" altLang="en-US" sz="2195" dirty="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9185" y="3097532"/>
            <a:ext cx="2587247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19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过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/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欠拟合风险：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9950" y="3611903"/>
            <a:ext cx="616514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预剪枝：过拟合风险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，欠拟合风险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增加</a:t>
            </a: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195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284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后剪枝：过拟合风险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欠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拟合风险基本不变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9185" y="5222861"/>
            <a:ext cx="489396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5"/>
              </a:lnSpc>
            </a:pPr>
            <a:r>
              <a:rPr lang="zh-CN" altLang="en-US" sz="2195" dirty="0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泛化性能：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后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剪枝 通常优于 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预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9230"/>
            <a:ext cx="77516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8" y="260648"/>
            <a:ext cx="12618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685"/>
              </a:lnSpc>
              <a:tabLst>
                <a:tab pos="4445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连续值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4137659" y="5096255"/>
            <a:ext cx="478538" cy="234698"/>
          </a:xfrm>
          <a:custGeom>
            <a:avLst/>
            <a:gdLst/>
            <a:ahLst/>
            <a:cxnLst/>
            <a:rect l="0" t="0" r="0" b="0"/>
            <a:pathLst>
              <a:path w="478538" h="234698">
                <a:moveTo>
                  <a:pt x="0" y="234697"/>
                </a:moveTo>
                <a:lnTo>
                  <a:pt x="478537" y="234697"/>
                </a:lnTo>
                <a:lnTo>
                  <a:pt x="4785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34768" y="284191"/>
            <a:ext cx="4142160" cy="11946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连续值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2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charset="-122"/>
              </a:rPr>
              <a:t>基本思路：连续属性离散化</a:t>
            </a:r>
            <a:endParaRPr lang="zh-CN" altLang="en-US" sz="2400" dirty="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1999233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常见做法：二分法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2657" y="2019426"/>
            <a:ext cx="1202252" cy="2725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/>
              </a:rPr>
              <a:t>(bi-partition)</a:t>
            </a:r>
            <a:endParaRPr lang="zh-CN" altLang="en-US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1365" y="2406589"/>
            <a:ext cx="8093562" cy="29844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• 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/>
              </a:rPr>
              <a:t>给定样本集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/>
              </a:rPr>
              <a:t>和连续属性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  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/>
              </a:rPr>
              <a:t>，假定   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/>
              </a:rPr>
              <a:t>上出现了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/>
              </a:rPr>
              <a:t>个不同的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/>
              </a:rPr>
              <a:t>取值，将这些值从小到大进行排序，记为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                      ;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/>
              </a:rPr>
              <a:t>基于划分点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/>
              </a:rPr>
              <a:t>可以将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/>
              </a:rPr>
              <a:t>分为子集              ；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/>
              </a:rPr>
              <a:t>       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包含在属性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上取值不大于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</a:rPr>
              <a:t>t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的样本；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         包含在属性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上取值大于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</a:rPr>
              <a:t>t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的样本；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685800" y="4855840"/>
          <a:ext cx="6883400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" name="Equation" r:id="rId2" imgW="96926400" imgH="20116800" progId="Equation.DSMT4">
                  <p:embed/>
                </p:oleObj>
              </mc:Choice>
              <mc:Fallback>
                <p:oleObj name="Equation" r:id="rId2" imgW="96926400" imgH="20116800" progId="Equation.DSMT4">
                  <p:embed/>
                  <p:pic>
                    <p:nvPicPr>
                      <p:cNvPr id="0" name="对象 2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4855840"/>
                        <a:ext cx="6883400" cy="164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220072" y="3326945"/>
          <a:ext cx="108012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" name="Equation" r:id="rId4" imgW="13106400" imgH="5791200" progId="Equation.DSMT4">
                  <p:embed/>
                </p:oleObj>
              </mc:Choice>
              <mc:Fallback>
                <p:oleObj name="Equation" r:id="rId4" imgW="13106400" imgH="5791200" progId="Equation.DSMT4">
                  <p:embed/>
                  <p:pic>
                    <p:nvPicPr>
                      <p:cNvPr id="0" name="图片 1035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20072" y="3326945"/>
                        <a:ext cx="1080120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273000" y="3779382"/>
          <a:ext cx="45243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" name="Equation" r:id="rId6" imgW="5486400" imgH="5791200" progId="Equation.DSMT4">
                  <p:embed/>
                </p:oleObj>
              </mc:Choice>
              <mc:Fallback>
                <p:oleObj name="Equation" r:id="rId6" imgW="5486400" imgH="57912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73000" y="3779382"/>
                        <a:ext cx="452437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273000" y="4262026"/>
          <a:ext cx="45243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Equation" r:id="rId8" imgW="5486400" imgH="5791200" progId="Equation.DSMT4">
                  <p:embed/>
                </p:oleObj>
              </mc:Choice>
              <mc:Fallback>
                <p:oleObj name="Equation" r:id="rId8" imgW="5486400" imgH="5791200" progId="Equation.DSMT4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73000" y="4262026"/>
                        <a:ext cx="452437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396234" y="2445864"/>
          <a:ext cx="351532" cy="386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" name="Equation" r:id="rId10" imgW="3048000" imgH="3352800" progId="Equation.DSMT4">
                  <p:embed/>
                </p:oleObj>
              </mc:Choice>
              <mc:Fallback>
                <p:oleObj name="Equation" r:id="rId10" imgW="3048000" imgH="3352800" progId="Equation.DSMT4">
                  <p:embed/>
                  <p:pic>
                    <p:nvPicPr>
                      <p:cNvPr id="0" name="图片 1035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96234" y="2445864"/>
                        <a:ext cx="351532" cy="386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513365" y="2463775"/>
          <a:ext cx="351532" cy="386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5" name="Equation" r:id="rId12" imgW="3048000" imgH="3352800" progId="Equation.DSMT4">
                  <p:embed/>
                </p:oleObj>
              </mc:Choice>
              <mc:Fallback>
                <p:oleObj name="Equation" r:id="rId12" imgW="3048000" imgH="3352800" progId="Equation.DSMT4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13365" y="2463775"/>
                        <a:ext cx="351532" cy="386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232657" y="3815549"/>
          <a:ext cx="351532" cy="386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" name="Equation" r:id="rId13" imgW="3048000" imgH="3352800" progId="Equation.DSMT4">
                  <p:embed/>
                </p:oleObj>
              </mc:Choice>
              <mc:Fallback>
                <p:oleObj name="Equation" r:id="rId13" imgW="3048000" imgH="33528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32657" y="3815549"/>
                        <a:ext cx="351532" cy="386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3259258" y="4294901"/>
          <a:ext cx="351532" cy="386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" name="Equation" r:id="rId14" imgW="3048000" imgH="3352800" progId="Equation.DSMT4">
                  <p:embed/>
                </p:oleObj>
              </mc:Choice>
              <mc:Fallback>
                <p:oleObj name="Equation" r:id="rId14" imgW="3048000" imgH="3352800" progId="Equation.DSMT4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59258" y="4294901"/>
                        <a:ext cx="351532" cy="386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6767714" y="2850459"/>
          <a:ext cx="1620709" cy="532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" name="Equation" r:id="rId15" imgW="20421600" imgH="6705600" progId="Equation.DSMT4">
                  <p:embed/>
                </p:oleObj>
              </mc:Choice>
              <mc:Fallback>
                <p:oleObj name="Equation" r:id="rId15" imgW="20421600" imgH="6705600" progId="Equation.DSMT4">
                  <p:embed/>
                  <p:pic>
                    <p:nvPicPr>
                      <p:cNvPr id="0" name="图片 1035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67714" y="2850459"/>
                        <a:ext cx="1620709" cy="532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4137659" y="5096255"/>
            <a:ext cx="478538" cy="234698"/>
          </a:xfrm>
          <a:custGeom>
            <a:avLst/>
            <a:gdLst/>
            <a:ahLst/>
            <a:cxnLst/>
            <a:rect l="0" t="0" r="0" b="0"/>
            <a:pathLst>
              <a:path w="478538" h="234698">
                <a:moveTo>
                  <a:pt x="0" y="234697"/>
                </a:moveTo>
                <a:lnTo>
                  <a:pt x="478537" y="234697"/>
                </a:lnTo>
                <a:lnTo>
                  <a:pt x="4785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8541" y="321726"/>
            <a:ext cx="4142160" cy="13228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连续值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2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charset="-122"/>
              </a:rPr>
              <a:t>基本思路：连续属性离散化</a:t>
            </a:r>
            <a:endParaRPr lang="zh-CN" altLang="en-US" sz="2400" dirty="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1999233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常见做法：二分法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2657" y="2019426"/>
            <a:ext cx="1202252" cy="2725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(bi-partition)</a:t>
            </a:r>
            <a:endParaRPr lang="zh-CN" altLang="en-US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89621" y="2645946"/>
            <a:ext cx="6500177" cy="14199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1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n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个属性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值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可形成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n</a:t>
            </a:r>
            <a:r>
              <a:rPr lang="en-US" altLang="zh-CN" sz="2195" dirty="0">
                <a:solidFill>
                  <a:srgbClr val="000000"/>
                </a:solidFill>
                <a:latin typeface="Palatino Linotype" panose="02040502050505030304"/>
              </a:rPr>
              <a:t>-1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个候选划分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然后即可将它们当做 </a:t>
            </a:r>
            <a:r>
              <a:rPr lang="en-US" altLang="zh-CN" sz="2195" i="1" dirty="0">
                <a:solidFill>
                  <a:srgbClr val="FF0000"/>
                </a:solidFill>
                <a:latin typeface="Palatino Linotype" panose="02040502050505030304"/>
              </a:rPr>
              <a:t>n</a:t>
            </a:r>
            <a:r>
              <a:rPr lang="en-US" altLang="zh-CN" sz="2195" dirty="0">
                <a:solidFill>
                  <a:srgbClr val="FF0000"/>
                </a:solidFill>
                <a:latin typeface="Palatino Linotype" panose="02040502050505030304"/>
              </a:rPr>
              <a:t>-1</a:t>
            </a:r>
            <a:r>
              <a:rPr lang="en-US" altLang="zh-CN" sz="2195" dirty="0">
                <a:solidFill>
                  <a:srgbClr val="000000"/>
                </a:solidFill>
                <a:latin typeface="Palatino Linotype" panose="02040502050505030304"/>
              </a:rPr>
              <a:t>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个离散属性值处理，选择</a:t>
            </a:r>
            <a:endParaRPr lang="en-US" altLang="zh-CN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  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最优的划分点进行样本集合的划分；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4589463" y="757238"/>
          <a:ext cx="4371975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2" imgW="61569600" imgH="15849600" progId="Equation.DSMT4">
                  <p:embed/>
                </p:oleObj>
              </mc:Choice>
              <mc:Fallback>
                <p:oleObj name="Equation" r:id="rId2" imgW="61569600" imgH="15849600" progId="Equation.DSMT4">
                  <p:embed/>
                  <p:pic>
                    <p:nvPicPr>
                      <p:cNvPr id="0" name="对象 2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89463" y="757238"/>
                        <a:ext cx="4371975" cy="1296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箭头连接符 31"/>
          <p:cNvCxnSpPr/>
          <p:nvPr/>
        </p:nvCxnSpPr>
        <p:spPr>
          <a:xfrm>
            <a:off x="6556598" y="1999233"/>
            <a:ext cx="0" cy="54284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85800" y="3793281"/>
          <a:ext cx="6473439" cy="1849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Equation" r:id="rId4" imgW="68275200" imgH="19507200" progId="Equation.DSMT4">
                  <p:embed/>
                </p:oleObj>
              </mc:Choice>
              <mc:Fallback>
                <p:oleObj name="Equation" r:id="rId4" imgW="68275200" imgH="19507200" progId="Equation.DSMT4">
                  <p:embed/>
                  <p:pic>
                    <p:nvPicPr>
                      <p:cNvPr id="0" name="图片 1129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793281"/>
                        <a:ext cx="6473439" cy="1849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28"/>
          <p:cNvSpPr txBox="1"/>
          <p:nvPr/>
        </p:nvSpPr>
        <p:spPr>
          <a:xfrm>
            <a:off x="2185298" y="5749316"/>
            <a:ext cx="6604500" cy="8300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1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其中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Gain(</a:t>
            </a:r>
            <a:r>
              <a:rPr lang="en-US" altLang="zh-CN" sz="2195" dirty="0" err="1">
                <a:solidFill>
                  <a:srgbClr val="000000"/>
                </a:solidFill>
                <a:latin typeface="微软雅黑" panose="020B0503020204020204" charset="-122"/>
              </a:rPr>
              <a:t>D,a,t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)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是基于划分点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t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二分后的信息增益，</a:t>
            </a:r>
            <a:endParaRPr lang="en-US" altLang="zh-CN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1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  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选择使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Gain(</a:t>
            </a:r>
            <a:r>
              <a:rPr lang="en-US" altLang="zh-CN" sz="2195" dirty="0" err="1">
                <a:solidFill>
                  <a:srgbClr val="000000"/>
                </a:solidFill>
                <a:latin typeface="微软雅黑" panose="020B0503020204020204" charset="-122"/>
              </a:rPr>
              <a:t>D,a,t</a:t>
            </a: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)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最大化的划分点；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9230"/>
            <a:ext cx="77516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8" y="260648"/>
            <a:ext cx="12618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685"/>
              </a:lnSpc>
              <a:tabLst>
                <a:tab pos="4445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连续值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137659" y="5096255"/>
            <a:ext cx="478538" cy="234698"/>
          </a:xfrm>
          <a:custGeom>
            <a:avLst/>
            <a:gdLst/>
            <a:ahLst/>
            <a:cxnLst/>
            <a:rect l="0" t="0" r="0" b="0"/>
            <a:pathLst>
              <a:path w="478538" h="234698">
                <a:moveTo>
                  <a:pt x="0" y="234697"/>
                </a:moveTo>
                <a:lnTo>
                  <a:pt x="478537" y="234697"/>
                </a:lnTo>
                <a:lnTo>
                  <a:pt x="4785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B4C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24000" y="3352800"/>
            <a:ext cx="5626100" cy="2794000"/>
          </a:xfrm>
          <a:prstGeom prst="rect">
            <a:avLst/>
          </a:prstGeom>
        </p:spPr>
      </p:pic>
      <p:pic>
        <p:nvPicPr>
          <p:cNvPr id="4" name="图片 3" descr="ws_B5C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21726"/>
            <a:ext cx="4142160" cy="13228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连续值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2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charset="-122"/>
              </a:rPr>
              <a:t>基本思路：连续属性离散化</a:t>
            </a:r>
            <a:endParaRPr lang="zh-CN" altLang="en-US" sz="2400" dirty="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1999233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常见做法：二分法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2657" y="2019426"/>
            <a:ext cx="1202252" cy="2725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(bi-partition)</a:t>
            </a:r>
            <a:endParaRPr lang="zh-CN" altLang="en-US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39618" y="2455314"/>
            <a:ext cx="6500177" cy="32444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1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n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个属性</a:t>
            </a:r>
            <a:r>
              <a:rPr lang="zh-CN" altLang="en-US" sz="2195" dirty="0">
                <a:solidFill>
                  <a:srgbClr val="0000FF"/>
                </a:solidFill>
                <a:latin typeface="微软雅黑" panose="020B0503020204020204" charset="-122"/>
              </a:rPr>
              <a:t>值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可形成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n</a:t>
            </a:r>
            <a:r>
              <a:rPr lang="en-US" altLang="zh-CN" sz="2195" dirty="0">
                <a:solidFill>
                  <a:srgbClr val="000000"/>
                </a:solidFill>
                <a:latin typeface="Palatino Linotype" panose="02040502050505030304"/>
              </a:rPr>
              <a:t>-1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个候选划分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然后即可将它们当做 </a:t>
            </a:r>
            <a:r>
              <a:rPr lang="en-US" altLang="zh-CN" sz="2195" i="1" dirty="0">
                <a:solidFill>
                  <a:srgbClr val="FF0000"/>
                </a:solidFill>
                <a:latin typeface="Palatino Linotype" panose="02040502050505030304"/>
              </a:rPr>
              <a:t>n</a:t>
            </a:r>
            <a:r>
              <a:rPr lang="en-US" altLang="zh-CN" sz="2195" dirty="0">
                <a:solidFill>
                  <a:srgbClr val="FF0000"/>
                </a:solidFill>
                <a:latin typeface="Palatino Linotype" panose="02040502050505030304"/>
              </a:rPr>
              <a:t>-1</a:t>
            </a:r>
            <a:r>
              <a:rPr lang="en-US" altLang="zh-CN" sz="2195" dirty="0">
                <a:solidFill>
                  <a:srgbClr val="000000"/>
                </a:solidFill>
                <a:latin typeface="Palatino Linotype" panose="02040502050505030304"/>
              </a:rPr>
              <a:t>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个离散属性值处理，选择</a:t>
            </a:r>
            <a:endParaRPr lang="en-US" altLang="zh-CN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 dirty="0">
                <a:solidFill>
                  <a:srgbClr val="000000"/>
                </a:solidFill>
                <a:latin typeface="微软雅黑" panose="020B0503020204020204" charset="-122"/>
              </a:rPr>
              <a:t>   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最优的划分点进行样本集合的划分；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1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</a:rPr>
              <a:t>硬滑</a:t>
            </a:r>
            <a:endParaRPr lang="zh-CN" altLang="en-US" sz="16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4589463" y="757238"/>
          <a:ext cx="4371975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3" imgW="61569600" imgH="15849600" progId="Equation.DSMT4">
                  <p:embed/>
                </p:oleObj>
              </mc:Choice>
              <mc:Fallback>
                <p:oleObj name="Equation" r:id="rId3" imgW="61569600" imgH="15849600" progId="Equation.DSMT4">
                  <p:embed/>
                  <p:pic>
                    <p:nvPicPr>
                      <p:cNvPr id="0" name="对象 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9463" y="757238"/>
                        <a:ext cx="4371975" cy="1296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箭头连接符 31"/>
          <p:cNvCxnSpPr/>
          <p:nvPr/>
        </p:nvCxnSpPr>
        <p:spPr>
          <a:xfrm>
            <a:off x="6556598" y="1999233"/>
            <a:ext cx="0" cy="54284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18159" y="3177539"/>
            <a:ext cx="6338318" cy="585217"/>
          </a:xfrm>
          <a:custGeom>
            <a:avLst/>
            <a:gdLst/>
            <a:ahLst/>
            <a:cxnLst/>
            <a:rect l="0" t="0" r="0" b="0"/>
            <a:pathLst>
              <a:path w="6338318" h="585217">
                <a:moveTo>
                  <a:pt x="0" y="585216"/>
                </a:moveTo>
                <a:lnTo>
                  <a:pt x="6338317" y="585216"/>
                </a:lnTo>
                <a:lnTo>
                  <a:pt x="633831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18159" y="3723132"/>
            <a:ext cx="8238746" cy="502921"/>
          </a:xfrm>
          <a:custGeom>
            <a:avLst/>
            <a:gdLst/>
            <a:ahLst/>
            <a:cxnLst/>
            <a:rect l="0" t="0" r="0" b="0"/>
            <a:pathLst>
              <a:path w="8238746" h="502921">
                <a:moveTo>
                  <a:pt x="0" y="502920"/>
                </a:moveTo>
                <a:lnTo>
                  <a:pt x="8238745" y="502920"/>
                </a:lnTo>
                <a:lnTo>
                  <a:pt x="82387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10B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1058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缺失值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7621" y="1291947"/>
            <a:ext cx="7027565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4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现实应用中，经常会遇到属性值“缺失”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(missing)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现象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9660" y="1820392"/>
            <a:ext cx="5719514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5"/>
              </a:lnSpc>
            </a:pPr>
            <a:r>
              <a:rPr lang="zh-CN" altLang="en-US" sz="2195">
                <a:solidFill>
                  <a:srgbClr val="00B050"/>
                </a:solidFill>
                <a:latin typeface="微软雅黑" panose="020B0503020204020204" charset="-122"/>
              </a:rPr>
              <a:t>仅使用无缺失的样例？</a:t>
            </a:r>
            <a:r>
              <a:rPr lang="zh-CN" altLang="en-US" sz="2195">
                <a:solidFill>
                  <a:srgbClr val="00B050"/>
                </a:solidFill>
                <a:latin typeface="Wingdings" panose="05000000000000000000"/>
              </a:rPr>
              <a:t> </a:t>
            </a:r>
            <a:r>
              <a:rPr lang="zh-CN" altLang="en-US" sz="2195">
                <a:solidFill>
                  <a:srgbClr val="00B050"/>
                </a:solidFill>
                <a:latin typeface="微软雅黑" panose="020B0503020204020204" charset="-122"/>
              </a:rPr>
              <a:t>对数据的极大浪费</a:t>
            </a:r>
            <a:endParaRPr lang="zh-CN" altLang="en-US" sz="2195">
              <a:solidFill>
                <a:srgbClr val="00B05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5938" y="2507422"/>
            <a:ext cx="4308872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使用带缺失值的样例，需解决：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5370" y="2894415"/>
            <a:ext cx="6833602" cy="3230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Q1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：如何在属性值缺失的情况下，进行划分属性选择？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5370" y="3492684"/>
            <a:ext cx="8244245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Times New Roman" panose="02020603050405020304"/>
              </a:rPr>
              <a:t>Q2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：给定划分属性，若样本在该属性上的值缺失，如何进行划分？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3928" y="4510007"/>
            <a:ext cx="4308872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charset="-122"/>
              </a:rPr>
              <a:t>基本思路：样本赋权，权重划分</a:t>
            </a:r>
            <a:endParaRPr lang="zh-CN" altLang="en-US" sz="2400" dirty="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92" y="3882361"/>
            <a:ext cx="4233538" cy="2603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676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68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5740400"/>
            <a:ext cx="215900" cy="190500"/>
          </a:xfrm>
          <a:prstGeom prst="rect">
            <a:avLst/>
          </a:prstGeom>
        </p:spPr>
      </p:pic>
      <p:pic>
        <p:nvPicPr>
          <p:cNvPr id="4" name="图片 3" descr="ws_1687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9100" y="101600"/>
            <a:ext cx="6057900" cy="4686300"/>
          </a:xfrm>
          <a:prstGeom prst="rect">
            <a:avLst/>
          </a:prstGeom>
        </p:spPr>
      </p:pic>
      <p:pic>
        <p:nvPicPr>
          <p:cNvPr id="5" name="图片 4" descr="ws_1698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5156200"/>
            <a:ext cx="190500" cy="177800"/>
          </a:xfrm>
          <a:prstGeom prst="rect">
            <a:avLst/>
          </a:prstGeom>
        </p:spPr>
      </p:pic>
      <p:pic>
        <p:nvPicPr>
          <p:cNvPr id="6" name="图片 5" descr="ws_16A8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0100" y="5803900"/>
            <a:ext cx="152400" cy="177800"/>
          </a:xfrm>
          <a:prstGeom prst="rect">
            <a:avLst/>
          </a:prstGeom>
        </p:spPr>
      </p:pic>
      <p:pic>
        <p:nvPicPr>
          <p:cNvPr id="7" name="图片 6" descr="ws_16A9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83000" y="5803900"/>
            <a:ext cx="254000" cy="177800"/>
          </a:xfrm>
          <a:prstGeom prst="rect">
            <a:avLst/>
          </a:prstGeom>
        </p:spPr>
      </p:pic>
      <p:pic>
        <p:nvPicPr>
          <p:cNvPr id="8" name="图片 7" descr="ws_16BA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51300" y="5803900"/>
            <a:ext cx="152400" cy="177800"/>
          </a:xfrm>
          <a:prstGeom prst="rect">
            <a:avLst/>
          </a:prstGeom>
        </p:spPr>
      </p:pic>
      <p:pic>
        <p:nvPicPr>
          <p:cNvPr id="9" name="图片 8" descr="ws_16BB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29200" y="5689600"/>
            <a:ext cx="101600" cy="139700"/>
          </a:xfrm>
          <a:prstGeom prst="rect">
            <a:avLst/>
          </a:prstGeom>
        </p:spPr>
      </p:pic>
      <p:pic>
        <p:nvPicPr>
          <p:cNvPr id="10" name="图片 9" descr="ws_16CC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67300" y="5880100"/>
            <a:ext cx="114300" cy="152400"/>
          </a:xfrm>
          <a:prstGeom prst="rect">
            <a:avLst/>
          </a:prstGeom>
        </p:spPr>
      </p:pic>
      <p:pic>
        <p:nvPicPr>
          <p:cNvPr id="11" name="图片 10" descr="ws_16DC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08600" y="5791200"/>
            <a:ext cx="279400" cy="203200"/>
          </a:xfrm>
          <a:prstGeom prst="rect">
            <a:avLst/>
          </a:prstGeom>
        </p:spPr>
      </p:pic>
      <p:pic>
        <p:nvPicPr>
          <p:cNvPr id="12" name="图片 11" descr="ws_16DD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03900" y="5689600"/>
            <a:ext cx="101600" cy="139700"/>
          </a:xfrm>
          <a:prstGeom prst="rect">
            <a:avLst/>
          </a:prstGeom>
        </p:spPr>
      </p:pic>
      <p:pic>
        <p:nvPicPr>
          <p:cNvPr id="13" name="图片 12" descr="ws_16EE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42000" y="5880100"/>
            <a:ext cx="114300" cy="152400"/>
          </a:xfrm>
          <a:prstGeom prst="rect">
            <a:avLst/>
          </a:prstGeom>
        </p:spPr>
      </p:pic>
      <p:pic>
        <p:nvPicPr>
          <p:cNvPr id="14" name="图片 13" descr="ws_16EF.tmp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75400" y="5689600"/>
            <a:ext cx="101600" cy="139700"/>
          </a:xfrm>
          <a:prstGeom prst="rect">
            <a:avLst/>
          </a:prstGeom>
        </p:spPr>
      </p:pic>
      <p:pic>
        <p:nvPicPr>
          <p:cNvPr id="15" name="图片 14" descr="ws_16FF.tmp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13500" y="5880100"/>
            <a:ext cx="114300" cy="152400"/>
          </a:xfrm>
          <a:prstGeom prst="rect">
            <a:avLst/>
          </a:prstGeom>
        </p:spPr>
      </p:pic>
      <p:pic>
        <p:nvPicPr>
          <p:cNvPr id="16" name="图片 15" descr="ws_1700.tmp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54800" y="5791200"/>
            <a:ext cx="279400" cy="203200"/>
          </a:xfrm>
          <a:prstGeom prst="rect">
            <a:avLst/>
          </a:prstGeom>
        </p:spPr>
      </p:pic>
      <p:pic>
        <p:nvPicPr>
          <p:cNvPr id="17" name="图片 16" descr="ws_1711.tmp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37400" y="5689600"/>
            <a:ext cx="114300" cy="139700"/>
          </a:xfrm>
          <a:prstGeom prst="rect">
            <a:avLst/>
          </a:prstGeom>
        </p:spPr>
      </p:pic>
      <p:pic>
        <p:nvPicPr>
          <p:cNvPr id="18" name="图片 17" descr="ws_1722.tmp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88200" y="5880100"/>
            <a:ext cx="101600" cy="152400"/>
          </a:xfrm>
          <a:prstGeom prst="rect">
            <a:avLst/>
          </a:prstGeom>
        </p:spPr>
      </p:pic>
      <p:pic>
        <p:nvPicPr>
          <p:cNvPr id="19" name="图片 18" descr="ws_1723.tmp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72400" y="5740400"/>
            <a:ext cx="127000" cy="203200"/>
          </a:xfrm>
          <a:prstGeom prst="rect">
            <a:avLst/>
          </a:prstGeom>
        </p:spPr>
      </p:pic>
      <p:pic>
        <p:nvPicPr>
          <p:cNvPr id="20" name="图片 19" descr="ws_1733.tmp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75600" y="5740400"/>
            <a:ext cx="266700" cy="203200"/>
          </a:xfrm>
          <a:prstGeom prst="rect">
            <a:avLst/>
          </a:prstGeom>
        </p:spPr>
      </p:pic>
      <p:pic>
        <p:nvPicPr>
          <p:cNvPr id="21" name="图片 20" descr="ws_1734.tmp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44691" y="5080761"/>
            <a:ext cx="190276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包含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14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个样例，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5536" y="5157192"/>
            <a:ext cx="5899051" cy="5515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以属性“色泽”为例，该属性上无缺失值的样例子集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信息熵为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541" y="321726"/>
            <a:ext cx="2808461" cy="43345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85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仅通过无缺失值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	的样例来判断划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10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	分属性的优劣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学习开始时，根结点包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25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含样例集 </a:t>
            </a:r>
            <a:r>
              <a:rPr lang="en-US" altLang="zh-CN" sz="2005" i="1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中全部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17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个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85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样例，权重均为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1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D2E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D3F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1181100"/>
            <a:ext cx="215900" cy="215900"/>
          </a:xfrm>
          <a:prstGeom prst="rect">
            <a:avLst/>
          </a:prstGeom>
        </p:spPr>
      </p:pic>
      <p:pic>
        <p:nvPicPr>
          <p:cNvPr id="4" name="图片 3" descr="ws_1D4F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900" y="1181100"/>
            <a:ext cx="215900" cy="203200"/>
          </a:xfrm>
          <a:prstGeom prst="rect">
            <a:avLst/>
          </a:prstGeom>
        </p:spPr>
      </p:pic>
      <p:pic>
        <p:nvPicPr>
          <p:cNvPr id="5" name="图片 4" descr="ws_1D60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300" y="1193800"/>
            <a:ext cx="215900" cy="203200"/>
          </a:xfrm>
          <a:prstGeom prst="rect">
            <a:avLst/>
          </a:prstGeom>
        </p:spPr>
      </p:pic>
      <p:pic>
        <p:nvPicPr>
          <p:cNvPr id="6" name="图片 5" descr="ws_1D70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" y="2057400"/>
            <a:ext cx="190500" cy="177800"/>
          </a:xfrm>
          <a:prstGeom prst="rect">
            <a:avLst/>
          </a:prstGeom>
        </p:spPr>
      </p:pic>
      <p:pic>
        <p:nvPicPr>
          <p:cNvPr id="7" name="图片 6" descr="ws_1D71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5800" y="2184400"/>
            <a:ext cx="88900" cy="127000"/>
          </a:xfrm>
          <a:prstGeom prst="rect">
            <a:avLst/>
          </a:prstGeom>
        </p:spPr>
      </p:pic>
      <p:pic>
        <p:nvPicPr>
          <p:cNvPr id="8" name="图片 7" descr="ws_1D82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9000" y="2108200"/>
            <a:ext cx="228600" cy="165100"/>
          </a:xfrm>
          <a:prstGeom prst="rect">
            <a:avLst/>
          </a:prstGeom>
        </p:spPr>
      </p:pic>
      <p:pic>
        <p:nvPicPr>
          <p:cNvPr id="9" name="图片 8" descr="ws_1D93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76500" y="2184400"/>
            <a:ext cx="88900" cy="127000"/>
          </a:xfrm>
          <a:prstGeom prst="rect">
            <a:avLst/>
          </a:prstGeom>
        </p:spPr>
      </p:pic>
      <p:pic>
        <p:nvPicPr>
          <p:cNvPr id="10" name="图片 9" descr="ws_1D94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70200" y="2184400"/>
            <a:ext cx="88900" cy="127000"/>
          </a:xfrm>
          <a:prstGeom prst="rect">
            <a:avLst/>
          </a:prstGeom>
        </p:spPr>
      </p:pic>
      <p:pic>
        <p:nvPicPr>
          <p:cNvPr id="11" name="图片 10" descr="ws_1DA4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60700" y="2108200"/>
            <a:ext cx="228600" cy="165100"/>
          </a:xfrm>
          <a:prstGeom prst="rect">
            <a:avLst/>
          </a:prstGeom>
        </p:spPr>
      </p:pic>
      <p:pic>
        <p:nvPicPr>
          <p:cNvPr id="12" name="图片 11" descr="ws_1DB5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90900" y="2184400"/>
            <a:ext cx="88900" cy="127000"/>
          </a:xfrm>
          <a:prstGeom prst="rect">
            <a:avLst/>
          </a:prstGeom>
        </p:spPr>
      </p:pic>
      <p:pic>
        <p:nvPicPr>
          <p:cNvPr id="13" name="图片 12" descr="ws_1DB6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76700" y="2057400"/>
            <a:ext cx="330200" cy="177800"/>
          </a:xfrm>
          <a:prstGeom prst="rect">
            <a:avLst/>
          </a:prstGeom>
        </p:spPr>
      </p:pic>
      <p:pic>
        <p:nvPicPr>
          <p:cNvPr id="14" name="图片 13" descr="ws_1DC6.tmp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92700" y="2044700"/>
            <a:ext cx="190500" cy="177800"/>
          </a:xfrm>
          <a:prstGeom prst="rect">
            <a:avLst/>
          </a:prstGeom>
        </p:spPr>
      </p:pic>
      <p:pic>
        <p:nvPicPr>
          <p:cNvPr id="15" name="图片 14" descr="ws_1DD7.tmp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57900" y="2006600"/>
            <a:ext cx="88900" cy="127000"/>
          </a:xfrm>
          <a:prstGeom prst="rect">
            <a:avLst/>
          </a:prstGeom>
        </p:spPr>
      </p:pic>
      <p:pic>
        <p:nvPicPr>
          <p:cNvPr id="16" name="图片 15" descr="ws_1DE8.tmp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57900" y="2171700"/>
            <a:ext cx="88900" cy="127000"/>
          </a:xfrm>
          <a:prstGeom prst="rect">
            <a:avLst/>
          </a:prstGeom>
        </p:spPr>
      </p:pic>
      <p:pic>
        <p:nvPicPr>
          <p:cNvPr id="17" name="图片 16" descr="ws_1DE9.tmp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61100" y="2095500"/>
            <a:ext cx="228600" cy="165100"/>
          </a:xfrm>
          <a:prstGeom prst="rect">
            <a:avLst/>
          </a:prstGeom>
        </p:spPr>
      </p:pic>
      <p:pic>
        <p:nvPicPr>
          <p:cNvPr id="18" name="图片 17" descr="ws_1DF9.tmp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78600" y="2006600"/>
            <a:ext cx="88900" cy="127000"/>
          </a:xfrm>
          <a:prstGeom prst="rect">
            <a:avLst/>
          </a:prstGeom>
        </p:spPr>
      </p:pic>
      <p:pic>
        <p:nvPicPr>
          <p:cNvPr id="19" name="图片 18" descr="ws_1E0A.tmp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578600" y="2171700"/>
            <a:ext cx="88900" cy="127000"/>
          </a:xfrm>
          <a:prstGeom prst="rect">
            <a:avLst/>
          </a:prstGeom>
        </p:spPr>
      </p:pic>
      <p:pic>
        <p:nvPicPr>
          <p:cNvPr id="20" name="图片 19" descr="ws_1E0B.tmp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972300" y="2171700"/>
            <a:ext cx="88900" cy="127000"/>
          </a:xfrm>
          <a:prstGeom prst="rect">
            <a:avLst/>
          </a:prstGeom>
        </p:spPr>
      </p:pic>
      <p:pic>
        <p:nvPicPr>
          <p:cNvPr id="21" name="图片 20" descr="ws_1E1B.tmp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62800" y="2095500"/>
            <a:ext cx="228600" cy="165100"/>
          </a:xfrm>
          <a:prstGeom prst="rect">
            <a:avLst/>
          </a:prstGeom>
        </p:spPr>
      </p:pic>
      <p:pic>
        <p:nvPicPr>
          <p:cNvPr id="22" name="图片 21" descr="ws_1E2C.tmp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93000" y="2171700"/>
            <a:ext cx="88900" cy="127000"/>
          </a:xfrm>
          <a:prstGeom prst="rect">
            <a:avLst/>
          </a:prstGeom>
        </p:spPr>
      </p:pic>
      <p:pic>
        <p:nvPicPr>
          <p:cNvPr id="23" name="图片 22" descr="ws_1E2D.tmp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90600" y="2514600"/>
            <a:ext cx="190500" cy="177800"/>
          </a:xfrm>
          <a:prstGeom prst="rect">
            <a:avLst/>
          </a:prstGeom>
        </p:spPr>
      </p:pic>
      <p:pic>
        <p:nvPicPr>
          <p:cNvPr id="24" name="图片 23" descr="ws_1E3E.tmp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55800" y="2476500"/>
            <a:ext cx="88900" cy="127000"/>
          </a:xfrm>
          <a:prstGeom prst="rect">
            <a:avLst/>
          </a:prstGeom>
        </p:spPr>
      </p:pic>
      <p:pic>
        <p:nvPicPr>
          <p:cNvPr id="25" name="图片 24" descr="ws_1E3F.tmp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55800" y="2641600"/>
            <a:ext cx="88900" cy="127000"/>
          </a:xfrm>
          <a:prstGeom prst="rect">
            <a:avLst/>
          </a:prstGeom>
        </p:spPr>
      </p:pic>
      <p:pic>
        <p:nvPicPr>
          <p:cNvPr id="26" name="图片 25" descr="ws_1E4F.tmp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146300" y="2565400"/>
            <a:ext cx="241300" cy="165100"/>
          </a:xfrm>
          <a:prstGeom prst="rect">
            <a:avLst/>
          </a:prstGeom>
        </p:spPr>
      </p:pic>
      <p:pic>
        <p:nvPicPr>
          <p:cNvPr id="27" name="图片 26" descr="ws_1E60.tmp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476500" y="2476500"/>
            <a:ext cx="88900" cy="127000"/>
          </a:xfrm>
          <a:prstGeom prst="rect">
            <a:avLst/>
          </a:prstGeom>
        </p:spPr>
      </p:pic>
      <p:pic>
        <p:nvPicPr>
          <p:cNvPr id="28" name="图片 27" descr="ws_1E61.tmp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76500" y="2641600"/>
            <a:ext cx="88900" cy="127000"/>
          </a:xfrm>
          <a:prstGeom prst="rect">
            <a:avLst/>
          </a:prstGeom>
        </p:spPr>
      </p:pic>
      <p:pic>
        <p:nvPicPr>
          <p:cNvPr id="29" name="图片 28" descr="ws_1E71.tmp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57500" y="2476500"/>
            <a:ext cx="101600" cy="127000"/>
          </a:xfrm>
          <a:prstGeom prst="rect">
            <a:avLst/>
          </a:prstGeom>
        </p:spPr>
      </p:pic>
      <p:pic>
        <p:nvPicPr>
          <p:cNvPr id="30" name="图片 29" descr="ws_1E72.tmp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57500" y="2641600"/>
            <a:ext cx="101600" cy="127000"/>
          </a:xfrm>
          <a:prstGeom prst="rect">
            <a:avLst/>
          </a:prstGeom>
        </p:spPr>
      </p:pic>
      <p:pic>
        <p:nvPicPr>
          <p:cNvPr id="31" name="图片 30" descr="ws_1E83.tmp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60700" y="2565400"/>
            <a:ext cx="228600" cy="165100"/>
          </a:xfrm>
          <a:prstGeom prst="rect">
            <a:avLst/>
          </a:prstGeom>
        </p:spPr>
      </p:pic>
      <p:pic>
        <p:nvPicPr>
          <p:cNvPr id="32" name="图片 31" descr="ws_1E94.tmp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378200" y="2476500"/>
            <a:ext cx="101600" cy="127000"/>
          </a:xfrm>
          <a:prstGeom prst="rect">
            <a:avLst/>
          </a:prstGeom>
        </p:spPr>
      </p:pic>
      <p:pic>
        <p:nvPicPr>
          <p:cNvPr id="33" name="图片 32" descr="ws_1E95.tmp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78200" y="2641600"/>
            <a:ext cx="101600" cy="127000"/>
          </a:xfrm>
          <a:prstGeom prst="rect">
            <a:avLst/>
          </a:prstGeom>
        </p:spPr>
      </p:pic>
      <p:pic>
        <p:nvPicPr>
          <p:cNvPr id="34" name="图片 33" descr="ws_1EA5.tmp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898900" y="2514600"/>
            <a:ext cx="114300" cy="177800"/>
          </a:xfrm>
          <a:prstGeom prst="rect">
            <a:avLst/>
          </a:prstGeom>
        </p:spPr>
      </p:pic>
      <p:pic>
        <p:nvPicPr>
          <p:cNvPr id="35" name="图片 34" descr="ws_1EA6.tmp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076700" y="2514600"/>
            <a:ext cx="330200" cy="177800"/>
          </a:xfrm>
          <a:prstGeom prst="rect">
            <a:avLst/>
          </a:prstGeom>
        </p:spPr>
      </p:pic>
      <p:pic>
        <p:nvPicPr>
          <p:cNvPr id="36" name="图片 35" descr="ws_1EB7.tmp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349500" y="3187700"/>
            <a:ext cx="228600" cy="215900"/>
          </a:xfrm>
          <a:prstGeom prst="rect">
            <a:avLst/>
          </a:prstGeom>
        </p:spPr>
      </p:pic>
      <p:pic>
        <p:nvPicPr>
          <p:cNvPr id="37" name="图片 36" descr="ws_1EC7.tmp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71600" y="3454400"/>
            <a:ext cx="4191000" cy="635000"/>
          </a:xfrm>
          <a:prstGeom prst="rect">
            <a:avLst/>
          </a:prstGeom>
        </p:spPr>
      </p:pic>
      <p:pic>
        <p:nvPicPr>
          <p:cNvPr id="38" name="图片 37" descr="ws_1EC8.tmp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946400" y="4178300"/>
            <a:ext cx="114300" cy="177800"/>
          </a:xfrm>
          <a:prstGeom prst="rect">
            <a:avLst/>
          </a:prstGeom>
        </p:spPr>
      </p:pic>
      <p:pic>
        <p:nvPicPr>
          <p:cNvPr id="39" name="图片 38" descr="ws_1ED9.tmp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124200" y="4178300"/>
            <a:ext cx="228600" cy="177800"/>
          </a:xfrm>
          <a:prstGeom prst="rect">
            <a:avLst/>
          </a:prstGeom>
        </p:spPr>
      </p:pic>
      <p:pic>
        <p:nvPicPr>
          <p:cNvPr id="40" name="图片 39" descr="ws_1EDA.tmp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911600" y="4140200"/>
            <a:ext cx="101600" cy="127000"/>
          </a:xfrm>
          <a:prstGeom prst="rect">
            <a:avLst/>
          </a:prstGeom>
        </p:spPr>
      </p:pic>
      <p:pic>
        <p:nvPicPr>
          <p:cNvPr id="41" name="图片 40" descr="ws_1EEB.tmp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962400" y="4305300"/>
            <a:ext cx="88900" cy="127000"/>
          </a:xfrm>
          <a:prstGeom prst="rect">
            <a:avLst/>
          </a:prstGeom>
        </p:spPr>
      </p:pic>
      <p:pic>
        <p:nvPicPr>
          <p:cNvPr id="42" name="图片 41" descr="ws_1EEC.tmp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533900" y="4178300"/>
            <a:ext cx="342900" cy="177800"/>
          </a:xfrm>
          <a:prstGeom prst="rect">
            <a:avLst/>
          </a:prstGeom>
        </p:spPr>
      </p:pic>
      <p:pic>
        <p:nvPicPr>
          <p:cNvPr id="43" name="图片 42" descr="ws_1EFC.tmp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219700" y="4140200"/>
            <a:ext cx="88900" cy="127000"/>
          </a:xfrm>
          <a:prstGeom prst="rect">
            <a:avLst/>
          </a:prstGeom>
        </p:spPr>
      </p:pic>
      <p:pic>
        <p:nvPicPr>
          <p:cNvPr id="44" name="图片 43" descr="ws_1F0D.tmp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257800" y="4305300"/>
            <a:ext cx="88900" cy="127000"/>
          </a:xfrm>
          <a:prstGeom prst="rect">
            <a:avLst/>
          </a:prstGeom>
        </p:spPr>
      </p:pic>
      <p:pic>
        <p:nvPicPr>
          <p:cNvPr id="45" name="图片 44" descr="ws_1F0E.tmp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651500" y="4178300"/>
            <a:ext cx="114300" cy="177800"/>
          </a:xfrm>
          <a:prstGeom prst="rect">
            <a:avLst/>
          </a:prstGeom>
        </p:spPr>
      </p:pic>
      <p:pic>
        <p:nvPicPr>
          <p:cNvPr id="46" name="图片 45" descr="ws_1F1E.tmp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829300" y="4178300"/>
            <a:ext cx="114300" cy="177800"/>
          </a:xfrm>
          <a:prstGeom prst="rect">
            <a:avLst/>
          </a:prstGeom>
        </p:spPr>
      </p:pic>
      <p:pic>
        <p:nvPicPr>
          <p:cNvPr id="47" name="图片 46" descr="ws_1F1F.tmp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057900" y="4178300"/>
            <a:ext cx="114300" cy="177800"/>
          </a:xfrm>
          <a:prstGeom prst="rect">
            <a:avLst/>
          </a:prstGeom>
        </p:spPr>
      </p:pic>
      <p:pic>
        <p:nvPicPr>
          <p:cNvPr id="48" name="图片 47" descr="ws_1F30.tmp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515100" y="4140200"/>
            <a:ext cx="88900" cy="127000"/>
          </a:xfrm>
          <a:prstGeom prst="rect">
            <a:avLst/>
          </a:prstGeom>
        </p:spPr>
      </p:pic>
      <p:pic>
        <p:nvPicPr>
          <p:cNvPr id="49" name="图片 48" descr="ws_1F41.tmp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53200" y="4305300"/>
            <a:ext cx="101600" cy="127000"/>
          </a:xfrm>
          <a:prstGeom prst="rect">
            <a:avLst/>
          </a:prstGeom>
        </p:spPr>
      </p:pic>
      <p:pic>
        <p:nvPicPr>
          <p:cNvPr id="50" name="图片 49" descr="ws_1F42.tmp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946900" y="4178300"/>
            <a:ext cx="114300" cy="177800"/>
          </a:xfrm>
          <a:prstGeom prst="rect">
            <a:avLst/>
          </a:prstGeom>
        </p:spPr>
      </p:pic>
      <p:pic>
        <p:nvPicPr>
          <p:cNvPr id="51" name="图片 50" descr="ws_1F52.tmp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124700" y="4178300"/>
            <a:ext cx="342900" cy="177800"/>
          </a:xfrm>
          <a:prstGeom prst="rect">
            <a:avLst/>
          </a:prstGeom>
        </p:spPr>
      </p:pic>
      <p:pic>
        <p:nvPicPr>
          <p:cNvPr id="52" name="图片 51" descr="ws_1F53.tmp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946400" y="4533900"/>
            <a:ext cx="127000" cy="177800"/>
          </a:xfrm>
          <a:prstGeom prst="rect">
            <a:avLst/>
          </a:prstGeom>
        </p:spPr>
      </p:pic>
      <p:pic>
        <p:nvPicPr>
          <p:cNvPr id="53" name="图片 52" descr="ws_1F64.tmp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238500" y="4533900"/>
            <a:ext cx="228600" cy="177800"/>
          </a:xfrm>
          <a:prstGeom prst="rect">
            <a:avLst/>
          </a:prstGeom>
        </p:spPr>
      </p:pic>
      <p:pic>
        <p:nvPicPr>
          <p:cNvPr id="54" name="图片 53" descr="ws_1F65.tmp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358900" y="5562600"/>
            <a:ext cx="6223000" cy="342900"/>
          </a:xfrm>
          <a:prstGeom prst="rect">
            <a:avLst/>
          </a:prstGeom>
        </p:spPr>
      </p:pic>
      <p:pic>
        <p:nvPicPr>
          <p:cNvPr id="55" name="图片 54" descr="ws_1F75.tmp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013700" y="2044700"/>
            <a:ext cx="114300" cy="177800"/>
          </a:xfrm>
          <a:prstGeom prst="rect">
            <a:avLst/>
          </a:prstGeom>
        </p:spPr>
      </p:pic>
      <p:pic>
        <p:nvPicPr>
          <p:cNvPr id="56" name="图片 55" descr="ws_1F86.tmp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178800" y="2044700"/>
            <a:ext cx="114300" cy="177800"/>
          </a:xfrm>
          <a:prstGeom prst="rect">
            <a:avLst/>
          </a:prstGeom>
        </p:spPr>
      </p:pic>
      <p:pic>
        <p:nvPicPr>
          <p:cNvPr id="57" name="图片 56" descr="ws_1F87.tmp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394700" y="2044700"/>
            <a:ext cx="114300" cy="177800"/>
          </a:xfrm>
          <a:prstGeom prst="rect">
            <a:avLst/>
          </a:prstGeom>
        </p:spPr>
      </p:pic>
      <p:pic>
        <p:nvPicPr>
          <p:cNvPr id="58" name="图片 57" descr="ws_1F98.tmp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51739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令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25652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00200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174748" y="1163609"/>
            <a:ext cx="648895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分别表示在属性“色泽”上取值为“青绿”“乌黑”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1739" y="1532417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以及“浅白”的样本子集，有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1739" y="3160430"/>
            <a:ext cx="1974900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因此，样本子集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38164" y="3158157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上属性“色泽”的信息增益为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2592" y="3573016"/>
            <a:ext cx="7575792" cy="2718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85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dirty="0"/>
              <a:t>		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</a:rPr>
              <a:t>无缺失值样例中属性 </a:t>
            </a:r>
            <a:r>
              <a:rPr lang="en-US" altLang="zh-CN" i="1" dirty="0">
                <a:solidFill>
                  <a:srgbClr val="0000FF"/>
                </a:solidFill>
                <a:latin typeface="Palatino Linotype" panose="02040502050505030304"/>
              </a:rPr>
              <a:t>a</a:t>
            </a:r>
            <a:endParaRPr lang="en-US" altLang="zh-CN" i="1" dirty="0">
              <a:solidFill>
                <a:srgbClr val="0000FF"/>
              </a:solidFill>
              <a:latin typeface="Palatino Linotype" panose="02040502050505030304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en-US" altLang="zh-CN" i="1" dirty="0">
                <a:solidFill>
                  <a:srgbClr val="0000FF"/>
                </a:solidFill>
                <a:latin typeface="Palatino Linotype" panose="02040502050505030304"/>
              </a:rPr>
              <a:t>		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</a:rPr>
              <a:t>取值为 </a:t>
            </a:r>
            <a:r>
              <a:rPr lang="en-US" altLang="zh-CN" i="1" dirty="0">
                <a:solidFill>
                  <a:srgbClr val="0000FF"/>
                </a:solidFill>
                <a:latin typeface="Palatino Linotype" panose="02040502050505030304"/>
              </a:rPr>
              <a:t>v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</a:rPr>
              <a:t>的占比</a:t>
            </a:r>
            <a:endParaRPr lang="zh-CN" altLang="en-US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dirty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55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于是，样本集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上属性“色泽”的信息增益为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65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区别</a:t>
            </a:r>
            <a:r>
              <a:rPr lang="en-US" altLang="zh-CN" sz="2195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2195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：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</a:rPr>
              <a:t>无缺失值样例占比</a:t>
            </a:r>
            <a:endParaRPr lang="zh-CN" altLang="en-US" dirty="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59" name="灯片编号占位符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266C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267C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3200" y="1676400"/>
            <a:ext cx="152400" cy="152400"/>
          </a:xfrm>
          <a:prstGeom prst="rect">
            <a:avLst/>
          </a:prstGeom>
        </p:spPr>
      </p:pic>
      <p:pic>
        <p:nvPicPr>
          <p:cNvPr id="4" name="图片 3" descr="ws_268D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200" y="2082800"/>
            <a:ext cx="152400" cy="152400"/>
          </a:xfrm>
          <a:prstGeom prst="rect">
            <a:avLst/>
          </a:prstGeom>
        </p:spPr>
      </p:pic>
      <p:pic>
        <p:nvPicPr>
          <p:cNvPr id="5" name="图片 4" descr="ws_268E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8500" y="1600200"/>
            <a:ext cx="241300" cy="228600"/>
          </a:xfrm>
          <a:prstGeom prst="rect">
            <a:avLst/>
          </a:prstGeom>
        </p:spPr>
      </p:pic>
      <p:pic>
        <p:nvPicPr>
          <p:cNvPr id="6" name="图片 5" descr="ws_269F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8500" y="2006600"/>
            <a:ext cx="241300" cy="228600"/>
          </a:xfrm>
          <a:prstGeom prst="rect">
            <a:avLst/>
          </a:prstGeom>
        </p:spPr>
      </p:pic>
      <p:pic>
        <p:nvPicPr>
          <p:cNvPr id="7" name="图片 6" descr="ws_26A0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6800" y="1562100"/>
            <a:ext cx="292100" cy="279400"/>
          </a:xfrm>
          <a:prstGeom prst="rect">
            <a:avLst/>
          </a:prstGeom>
        </p:spPr>
      </p:pic>
      <p:pic>
        <p:nvPicPr>
          <p:cNvPr id="8" name="图片 7" descr="ws_26B0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6800" y="1968500"/>
            <a:ext cx="292100" cy="292100"/>
          </a:xfrm>
          <a:prstGeom prst="rect">
            <a:avLst/>
          </a:prstGeom>
        </p:spPr>
      </p:pic>
      <p:pic>
        <p:nvPicPr>
          <p:cNvPr id="9" name="图片 8" descr="ws_26C1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28900" y="1574800"/>
            <a:ext cx="292100" cy="279400"/>
          </a:xfrm>
          <a:prstGeom prst="rect">
            <a:avLst/>
          </a:prstGeom>
        </p:spPr>
      </p:pic>
      <p:pic>
        <p:nvPicPr>
          <p:cNvPr id="10" name="图片 9" descr="ws_26C2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28900" y="1981200"/>
            <a:ext cx="279400" cy="279400"/>
          </a:xfrm>
          <a:prstGeom prst="rect">
            <a:avLst/>
          </a:prstGeom>
        </p:spPr>
      </p:pic>
      <p:pic>
        <p:nvPicPr>
          <p:cNvPr id="11" name="图片 10" descr="ws_26D2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03600" y="1612900"/>
            <a:ext cx="152400" cy="215900"/>
          </a:xfrm>
          <a:prstGeom prst="rect">
            <a:avLst/>
          </a:prstGeom>
        </p:spPr>
      </p:pic>
      <p:pic>
        <p:nvPicPr>
          <p:cNvPr id="12" name="图片 11" descr="ws_26E3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03600" y="2019300"/>
            <a:ext cx="152400" cy="228600"/>
          </a:xfrm>
          <a:prstGeom prst="rect">
            <a:avLst/>
          </a:prstGeom>
        </p:spPr>
      </p:pic>
      <p:pic>
        <p:nvPicPr>
          <p:cNvPr id="13" name="图片 12" descr="ws_26E4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71900" y="2019300"/>
            <a:ext cx="152400" cy="215900"/>
          </a:xfrm>
          <a:prstGeom prst="rect">
            <a:avLst/>
          </a:prstGeom>
        </p:spPr>
      </p:pic>
      <p:pic>
        <p:nvPicPr>
          <p:cNvPr id="14" name="图片 13" descr="ws_26F5.tmp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73600" y="1651000"/>
            <a:ext cx="152400" cy="139700"/>
          </a:xfrm>
          <a:prstGeom prst="rect">
            <a:avLst/>
          </a:prstGeom>
        </p:spPr>
      </p:pic>
      <p:pic>
        <p:nvPicPr>
          <p:cNvPr id="15" name="图片 14" descr="ws_26F6.tmp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30800" y="1574800"/>
            <a:ext cx="228600" cy="215900"/>
          </a:xfrm>
          <a:prstGeom prst="rect">
            <a:avLst/>
          </a:prstGeom>
        </p:spPr>
      </p:pic>
      <p:pic>
        <p:nvPicPr>
          <p:cNvPr id="16" name="图片 15" descr="ws_2706.tmp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86400" y="1549400"/>
            <a:ext cx="266700" cy="266700"/>
          </a:xfrm>
          <a:prstGeom prst="rect">
            <a:avLst/>
          </a:prstGeom>
        </p:spPr>
      </p:pic>
      <p:pic>
        <p:nvPicPr>
          <p:cNvPr id="17" name="图片 16" descr="ws_2717.tmp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65800" y="1549400"/>
            <a:ext cx="254000" cy="266700"/>
          </a:xfrm>
          <a:prstGeom prst="rect">
            <a:avLst/>
          </a:prstGeom>
        </p:spPr>
      </p:pic>
      <p:pic>
        <p:nvPicPr>
          <p:cNvPr id="18" name="图片 17" descr="ws_2718.tmp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89700" y="1587500"/>
            <a:ext cx="127000" cy="203200"/>
          </a:xfrm>
          <a:prstGeom prst="rect">
            <a:avLst/>
          </a:prstGeom>
        </p:spPr>
      </p:pic>
      <p:pic>
        <p:nvPicPr>
          <p:cNvPr id="19" name="图片 18" descr="ws_2728.tmp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73600" y="2070100"/>
            <a:ext cx="139700" cy="139700"/>
          </a:xfrm>
          <a:prstGeom prst="rect">
            <a:avLst/>
          </a:prstGeom>
        </p:spPr>
      </p:pic>
      <p:pic>
        <p:nvPicPr>
          <p:cNvPr id="20" name="图片 19" descr="ws_2729.tmp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30800" y="2006600"/>
            <a:ext cx="228600" cy="203200"/>
          </a:xfrm>
          <a:prstGeom prst="rect">
            <a:avLst/>
          </a:prstGeom>
        </p:spPr>
      </p:pic>
      <p:pic>
        <p:nvPicPr>
          <p:cNvPr id="21" name="图片 20" descr="ws_273A.tmp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473700" y="1968500"/>
            <a:ext cx="279400" cy="266700"/>
          </a:xfrm>
          <a:prstGeom prst="rect">
            <a:avLst/>
          </a:prstGeom>
        </p:spPr>
      </p:pic>
      <p:pic>
        <p:nvPicPr>
          <p:cNvPr id="22" name="图片 21" descr="ws_274B.tmp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40400" y="1981200"/>
            <a:ext cx="279400" cy="241300"/>
          </a:xfrm>
          <a:prstGeom prst="rect">
            <a:avLst/>
          </a:prstGeom>
        </p:spPr>
      </p:pic>
      <p:pic>
        <p:nvPicPr>
          <p:cNvPr id="23" name="图片 22" descr="ws_274C.tmp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477000" y="2006600"/>
            <a:ext cx="127000" cy="215900"/>
          </a:xfrm>
          <a:prstGeom prst="rect">
            <a:avLst/>
          </a:prstGeom>
        </p:spPr>
      </p:pic>
      <p:pic>
        <p:nvPicPr>
          <p:cNvPr id="24" name="图片 23" descr="ws_275C.tmp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80200" y="2006600"/>
            <a:ext cx="139700" cy="203200"/>
          </a:xfrm>
          <a:prstGeom prst="rect">
            <a:avLst/>
          </a:prstGeom>
        </p:spPr>
      </p:pic>
      <p:pic>
        <p:nvPicPr>
          <p:cNvPr id="25" name="图片 24" descr="ws_275D.tmp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934200" y="2006600"/>
            <a:ext cx="152400" cy="203200"/>
          </a:xfrm>
          <a:prstGeom prst="rect">
            <a:avLst/>
          </a:prstGeom>
        </p:spPr>
      </p:pic>
      <p:pic>
        <p:nvPicPr>
          <p:cNvPr id="26" name="图片 25" descr="ws_276E.tmp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98600" y="2476500"/>
            <a:ext cx="152400" cy="152400"/>
          </a:xfrm>
          <a:prstGeom prst="rect">
            <a:avLst/>
          </a:prstGeom>
        </p:spPr>
      </p:pic>
      <p:pic>
        <p:nvPicPr>
          <p:cNvPr id="27" name="图片 26" descr="ws_277E.tmp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981200" y="2400300"/>
            <a:ext cx="241300" cy="228600"/>
          </a:xfrm>
          <a:prstGeom prst="rect">
            <a:avLst/>
          </a:prstGeom>
        </p:spPr>
      </p:pic>
      <p:pic>
        <p:nvPicPr>
          <p:cNvPr id="28" name="图片 27" descr="ws_277F.tmp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49500" y="2362200"/>
            <a:ext cx="279400" cy="292100"/>
          </a:xfrm>
          <a:prstGeom prst="rect">
            <a:avLst/>
          </a:prstGeom>
        </p:spPr>
      </p:pic>
      <p:pic>
        <p:nvPicPr>
          <p:cNvPr id="29" name="图片 28" descr="ws_2790.tmp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641600" y="2362200"/>
            <a:ext cx="279400" cy="292100"/>
          </a:xfrm>
          <a:prstGeom prst="rect">
            <a:avLst/>
          </a:prstGeom>
        </p:spPr>
      </p:pic>
      <p:pic>
        <p:nvPicPr>
          <p:cNvPr id="30" name="图片 29" descr="ws_2791.tmp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416300" y="2413000"/>
            <a:ext cx="139700" cy="215900"/>
          </a:xfrm>
          <a:prstGeom prst="rect">
            <a:avLst/>
          </a:prstGeom>
        </p:spPr>
      </p:pic>
      <p:pic>
        <p:nvPicPr>
          <p:cNvPr id="31" name="图片 30" descr="ws_27A2.tmp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771900" y="2413000"/>
            <a:ext cx="279400" cy="215900"/>
          </a:xfrm>
          <a:prstGeom prst="rect">
            <a:avLst/>
          </a:prstGeom>
        </p:spPr>
      </p:pic>
      <p:pic>
        <p:nvPicPr>
          <p:cNvPr id="32" name="图片 31" descr="ws_27B2.tmp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673600" y="2476500"/>
            <a:ext cx="152400" cy="152400"/>
          </a:xfrm>
          <a:prstGeom prst="rect">
            <a:avLst/>
          </a:prstGeom>
        </p:spPr>
      </p:pic>
      <p:pic>
        <p:nvPicPr>
          <p:cNvPr id="33" name="图片 32" descr="ws_27B3.tmp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43500" y="2413000"/>
            <a:ext cx="228600" cy="215900"/>
          </a:xfrm>
          <a:prstGeom prst="rect">
            <a:avLst/>
          </a:prstGeom>
        </p:spPr>
      </p:pic>
      <p:pic>
        <p:nvPicPr>
          <p:cNvPr id="34" name="图片 33" descr="ws_27C4.tmp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86400" y="2374900"/>
            <a:ext cx="279400" cy="279400"/>
          </a:xfrm>
          <a:prstGeom prst="rect">
            <a:avLst/>
          </a:prstGeom>
        </p:spPr>
      </p:pic>
      <p:pic>
        <p:nvPicPr>
          <p:cNvPr id="35" name="图片 34" descr="ws_27C5.tmp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65800" y="2374900"/>
            <a:ext cx="266700" cy="279400"/>
          </a:xfrm>
          <a:prstGeom prst="rect">
            <a:avLst/>
          </a:prstGeom>
        </p:spPr>
      </p:pic>
      <p:pic>
        <p:nvPicPr>
          <p:cNvPr id="36" name="图片 35" descr="ws_27D5.tmp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502400" y="2425700"/>
            <a:ext cx="127000" cy="203200"/>
          </a:xfrm>
          <a:prstGeom prst="rect">
            <a:avLst/>
          </a:prstGeom>
        </p:spPr>
      </p:pic>
      <p:pic>
        <p:nvPicPr>
          <p:cNvPr id="37" name="图片 36" descr="ws_27E6.tmp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705600" y="2425700"/>
            <a:ext cx="406400" cy="203200"/>
          </a:xfrm>
          <a:prstGeom prst="rect">
            <a:avLst/>
          </a:prstGeom>
        </p:spPr>
      </p:pic>
      <p:pic>
        <p:nvPicPr>
          <p:cNvPr id="38" name="图片 37" descr="ws_27E7.tmp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064000" y="2895600"/>
            <a:ext cx="4597400" cy="3251200"/>
          </a:xfrm>
          <a:prstGeom prst="rect">
            <a:avLst/>
          </a:prstGeom>
        </p:spPr>
      </p:pic>
      <p:pic>
        <p:nvPicPr>
          <p:cNvPr id="39" name="图片 38" descr="ws_27F8.tmp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1739" y="1130716"/>
            <a:ext cx="592469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类似地可计算出所有属性在数据集上的信息增益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42136" y="4781041"/>
            <a:ext cx="2769989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在“纹理”上出现缺失值，</a:t>
            </a:r>
            <a:endParaRPr lang="zh-CN" altLang="en-US">
              <a:solidFill>
                <a:srgbClr val="C00000"/>
              </a:solidFill>
              <a:latin typeface="微软雅黑" panose="020B050302020402020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42136" y="5068315"/>
            <a:ext cx="2434962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样本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/>
              </a:rPr>
              <a:t>8, 10 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同时进入三个</a:t>
            </a:r>
            <a:endParaRPr lang="zh-CN" altLang="en-US">
              <a:solidFill>
                <a:srgbClr val="C00000"/>
              </a:solidFill>
              <a:latin typeface="微软雅黑" panose="020B050302020402020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2136" y="5439765"/>
            <a:ext cx="284212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</a:rPr>
              <a:t>分支，在三分支上的</a:t>
            </a:r>
            <a:r>
              <a:rPr lang="zh-CN" altLang="en-US" dirty="0">
                <a:latin typeface="微软雅黑" panose="020B0503020204020204" charset="-122"/>
              </a:rPr>
              <a:t>权重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</a:rPr>
              <a:t>分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2136" y="5726658"/>
            <a:ext cx="2223366" cy="2635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别为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/>
              </a:rPr>
              <a:t>7/15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，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/>
              </a:rPr>
              <a:t>5/15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，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/>
              </a:rPr>
              <a:t>3/15</a:t>
            </a:r>
            <a:endParaRPr lang="zh-CN" altLang="en-US">
              <a:solidFill>
                <a:srgbClr val="C00000"/>
              </a:solidFill>
              <a:latin typeface="Times New Roman" panose="02020603050405020304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3316" y="2988945"/>
            <a:ext cx="2826095" cy="14234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80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16754D"/>
                </a:solidFill>
                <a:latin typeface="微软雅黑" panose="020B0503020204020204" charset="-122"/>
              </a:rPr>
              <a:t>进入“纹理</a:t>
            </a:r>
            <a:r>
              <a:rPr lang="en-US" altLang="zh-CN">
                <a:solidFill>
                  <a:srgbClr val="16754D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16754D"/>
                </a:solidFill>
                <a:latin typeface="微软雅黑" panose="020B0503020204020204" charset="-122"/>
              </a:rPr>
              <a:t>清晰”分支</a:t>
            </a:r>
            <a:endParaRPr lang="zh-CN" altLang="en-US">
              <a:solidFill>
                <a:srgbClr val="16754D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95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>
                <a:solidFill>
                  <a:srgbClr val="16754D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C000"/>
                </a:solidFill>
                <a:latin typeface="微软雅黑" panose="020B0503020204020204" charset="-122"/>
              </a:rPr>
              <a:t>进入“纹理</a:t>
            </a:r>
            <a:r>
              <a:rPr lang="en-US" altLang="zh-CN">
                <a:solidFill>
                  <a:srgbClr val="FFC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FFC000"/>
                </a:solidFill>
                <a:latin typeface="微软雅黑" panose="020B0503020204020204" charset="-122"/>
              </a:rPr>
              <a:t>稍糊”分支</a:t>
            </a:r>
            <a:endParaRPr lang="zh-CN" altLang="en-US">
              <a:solidFill>
                <a:srgbClr val="FFC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20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>
                <a:solidFill>
                  <a:srgbClr val="FFC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0070C0"/>
                </a:solidFill>
                <a:latin typeface="微软雅黑" panose="020B0503020204020204" charset="-122"/>
              </a:rPr>
              <a:t>进入“纹理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70C0"/>
                </a:solidFill>
                <a:latin typeface="微软雅黑" panose="020B0503020204020204" charset="-122"/>
              </a:rPr>
              <a:t>模糊”分支</a:t>
            </a:r>
            <a:endParaRPr lang="zh-CN" altLang="en-US">
              <a:solidFill>
                <a:srgbClr val="0070C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endParaRPr lang="zh-CN" altLang="en-US">
              <a:solidFill>
                <a:srgbClr val="0070C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45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样本权重在各子结点仍为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1</a:t>
            </a:r>
            <a:endParaRPr lang="zh-CN" altLang="en-US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89452" y="6273698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权重划分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基本流程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638" y="1314322"/>
            <a:ext cx="4754187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4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策略：“分而治之”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(divide-and-conquer)</a:t>
            </a:r>
            <a:endParaRPr lang="zh-CN" altLang="en-US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9638" y="1902749"/>
            <a:ext cx="25391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自根至叶的递归过程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2686" y="2457704"/>
            <a:ext cx="597599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在每个中间结点寻找一个“划分”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(split or test)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属性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2242" y="3285180"/>
            <a:ext cx="179536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三种停止条件：</a:t>
            </a:r>
            <a:endParaRPr lang="zh-CN" altLang="en-US" sz="200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541" y="3722812"/>
            <a:ext cx="581729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(1) 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当前结点包含的样本全属于同一类别，无需划分</a:t>
            </a: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;</a:t>
            </a:r>
            <a:endParaRPr lang="zh-CN" altLang="en-US" sz="2005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8541" y="4222641"/>
            <a:ext cx="8893460" cy="14997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(2) 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当前属性集为空</a:t>
            </a: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, 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或是所有样本在所有属性上取值相同，无法划分</a:t>
            </a: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;</a:t>
            </a:r>
            <a:endParaRPr lang="en-US" altLang="zh-CN" sz="2005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3000"/>
              </a:lnSpc>
            </a:pPr>
            <a:r>
              <a:rPr lang="zh-CN" altLang="en-US" sz="2005" dirty="0">
                <a:solidFill>
                  <a:srgbClr val="000000"/>
                </a:solidFill>
                <a:latin typeface="Times New Roman" panose="02020603050405020304"/>
              </a:rPr>
              <a:t>     *将当前节点标记为叶节点，将其类别设定为该节点所含样本最多的类别；</a:t>
            </a:r>
            <a:endParaRPr lang="en-US" altLang="zh-CN" sz="2005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3000"/>
              </a:lnSpc>
            </a:pP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(3) </a:t>
            </a:r>
            <a:r>
              <a:rPr lang="zh-CN" altLang="en-US" sz="2005" dirty="0">
                <a:solidFill>
                  <a:srgbClr val="000000"/>
                </a:solidFill>
                <a:latin typeface="微软雅黑" panose="020B0503020204020204" charset="-122"/>
              </a:rPr>
              <a:t>当前结点包含的样本集合为空，不能划分</a:t>
            </a:r>
            <a:r>
              <a:rPr lang="zh-CN" altLang="en-US" sz="2005" dirty="0">
                <a:solidFill>
                  <a:srgbClr val="000000"/>
                </a:solidFill>
                <a:latin typeface="Times New Roman" panose="02020603050405020304"/>
              </a:rPr>
              <a:t>；</a:t>
            </a:r>
            <a:endParaRPr lang="en-US" altLang="zh-CN" sz="2005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3000"/>
              </a:lnSpc>
            </a:pP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     </a:t>
            </a:r>
            <a:r>
              <a:rPr lang="zh-CN" altLang="en-US" sz="2005" dirty="0">
                <a:solidFill>
                  <a:srgbClr val="000000"/>
                </a:solidFill>
                <a:latin typeface="Times New Roman" panose="02020603050405020304"/>
              </a:rPr>
              <a:t>*将当前节点标记为叶节点，将其类别设定其父节点所含样本最多的类别；</a:t>
            </a:r>
            <a:endParaRPr lang="en-US" altLang="zh-CN" sz="2005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659" y="-8479"/>
            <a:ext cx="6750682" cy="31494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18541" y="321726"/>
            <a:ext cx="1436291" cy="10407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795" dirty="0">
                <a:solidFill>
                  <a:srgbClr val="000000"/>
                </a:solidFill>
                <a:latin typeface="微软雅黑" panose="020B0503020204020204" charset="-122"/>
              </a:rPr>
              <a:t>一个例子</a:t>
            </a: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20" y="3057748"/>
            <a:ext cx="6120680" cy="347852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907535" y="3336035"/>
            <a:ext cx="804674" cy="568454"/>
          </a:xfrm>
          <a:custGeom>
            <a:avLst/>
            <a:gdLst/>
            <a:ahLst/>
            <a:cxnLst/>
            <a:rect l="0" t="0" r="0" b="0"/>
            <a:pathLst>
              <a:path w="804674" h="568454">
                <a:moveTo>
                  <a:pt x="0" y="142113"/>
                </a:moveTo>
                <a:lnTo>
                  <a:pt x="520447" y="142113"/>
                </a:lnTo>
                <a:lnTo>
                  <a:pt x="520447" y="0"/>
                </a:lnTo>
                <a:lnTo>
                  <a:pt x="804673" y="284226"/>
                </a:lnTo>
                <a:lnTo>
                  <a:pt x="520447" y="568453"/>
                </a:lnTo>
                <a:lnTo>
                  <a:pt x="520447" y="426340"/>
                </a:lnTo>
                <a:lnTo>
                  <a:pt x="0" y="4263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39B6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2100" y="2298700"/>
            <a:ext cx="3771900" cy="3987800"/>
          </a:xfrm>
          <a:prstGeom prst="rect">
            <a:avLst/>
          </a:prstGeom>
        </p:spPr>
      </p:pic>
      <p:pic>
        <p:nvPicPr>
          <p:cNvPr id="4" name="图片 3" descr="ws_39C7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2527300"/>
            <a:ext cx="3848100" cy="3200400"/>
          </a:xfrm>
          <a:prstGeom prst="rect">
            <a:avLst/>
          </a:prstGeom>
        </p:spPr>
      </p:pic>
      <p:pic>
        <p:nvPicPr>
          <p:cNvPr id="5" name="图片 4" descr="ws_39D7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轴平行划分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195" y="1200185"/>
            <a:ext cx="648895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单变量决策树：在每个非叶结点仅考虑一个划分属性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67304" y="1730851"/>
            <a:ext cx="2564805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产生“轴平行”分类面</a:t>
            </a: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3E7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8700" y="2184400"/>
            <a:ext cx="5372100" cy="3924300"/>
          </a:xfrm>
          <a:prstGeom prst="rect">
            <a:avLst/>
          </a:prstGeom>
        </p:spPr>
      </p:pic>
      <p:pic>
        <p:nvPicPr>
          <p:cNvPr id="3" name="图片 2" descr="ws_3E8B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256034"/>
            <a:ext cx="2399696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9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轴平行 </a:t>
            </a:r>
            <a:r>
              <a:rPr lang="en-US" altLang="zh-CN" sz="2795">
                <a:solidFill>
                  <a:srgbClr val="000000"/>
                </a:solidFill>
                <a:latin typeface="Times New Roman" panose="02020603050405020304"/>
              </a:rPr>
              <a:t>vs. 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倾斜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552" y="1030789"/>
            <a:ext cx="7843494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     当学习任务所对应的分类边界很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</a:rPr>
              <a:t>复杂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时，需要非常多段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81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划分才能获得较好的近似，此时的决策树会很复杂；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1488" y="2883792"/>
            <a:ext cx="184665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能否产生这样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810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的分类边界？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474464" y="4113276"/>
            <a:ext cx="804672" cy="568453"/>
          </a:xfrm>
          <a:custGeom>
            <a:avLst/>
            <a:gdLst/>
            <a:ahLst/>
            <a:cxnLst/>
            <a:rect l="0" t="0" r="0" b="0"/>
            <a:pathLst>
              <a:path w="804672" h="568453">
                <a:moveTo>
                  <a:pt x="0" y="142113"/>
                </a:moveTo>
                <a:lnTo>
                  <a:pt x="520445" y="142113"/>
                </a:lnTo>
                <a:lnTo>
                  <a:pt x="520445" y="0"/>
                </a:lnTo>
                <a:lnTo>
                  <a:pt x="804671" y="284226"/>
                </a:lnTo>
                <a:lnTo>
                  <a:pt x="520445" y="568452"/>
                </a:lnTo>
                <a:lnTo>
                  <a:pt x="520445" y="426339"/>
                </a:lnTo>
                <a:lnTo>
                  <a:pt x="0" y="42633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38912" y="5478779"/>
            <a:ext cx="5821680" cy="830581"/>
          </a:xfrm>
          <a:custGeom>
            <a:avLst/>
            <a:gdLst/>
            <a:ahLst/>
            <a:cxnLst/>
            <a:rect l="0" t="0" r="0" b="0"/>
            <a:pathLst>
              <a:path w="5821680" h="830581">
                <a:moveTo>
                  <a:pt x="0" y="830580"/>
                </a:moveTo>
                <a:lnTo>
                  <a:pt x="5821679" y="830580"/>
                </a:lnTo>
                <a:lnTo>
                  <a:pt x="58216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43B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4300" y="2743200"/>
            <a:ext cx="4775200" cy="2235200"/>
          </a:xfrm>
          <a:prstGeom prst="rect">
            <a:avLst/>
          </a:prstGeom>
        </p:spPr>
      </p:pic>
      <p:pic>
        <p:nvPicPr>
          <p:cNvPr id="5" name="图片 4" descr="ws_43CA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6700" y="2628900"/>
            <a:ext cx="3733800" cy="3136900"/>
          </a:xfrm>
          <a:prstGeom prst="rect">
            <a:avLst/>
          </a:prstGeom>
        </p:spPr>
      </p:pic>
      <p:pic>
        <p:nvPicPr>
          <p:cNvPr id="6" name="图片 5" descr="ws_43DB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21726"/>
            <a:ext cx="356828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多变量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(multivariate)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0940" y="1299813"/>
            <a:ext cx="592469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多变量决策树：每个非叶结点不仅考虑一个属性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9077" y="1756362"/>
            <a:ext cx="684482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例如“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斜决策树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” 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(oblique decision tree)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不是为每个非叶结点寻找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35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最优划分属性，而是建立一个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线性分类器</a:t>
            </a: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6667" y="5583287"/>
            <a:ext cx="5539978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更复杂的“混合决策树”甚至可以在结点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81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</a:rPr>
              <a:t>嵌入神经网络或其他非线性模型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016990" y="2069973"/>
            <a:ext cx="5161814" cy="13717"/>
          </a:xfrm>
          <a:custGeom>
            <a:avLst/>
            <a:gdLst/>
            <a:ahLst/>
            <a:cxnLst/>
            <a:rect l="0" t="0" r="0" b="0"/>
            <a:pathLst>
              <a:path w="5161814" h="13717">
                <a:moveTo>
                  <a:pt x="0" y="0"/>
                </a:moveTo>
                <a:lnTo>
                  <a:pt x="1720621" y="0"/>
                </a:lnTo>
                <a:lnTo>
                  <a:pt x="3441218" y="0"/>
                </a:lnTo>
                <a:lnTo>
                  <a:pt x="5161813" y="0"/>
                </a:lnTo>
                <a:lnTo>
                  <a:pt x="5161813" y="13716"/>
                </a:lnTo>
                <a:lnTo>
                  <a:pt x="3441218" y="13716"/>
                </a:lnTo>
                <a:lnTo>
                  <a:pt x="1720621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80C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016990" y="3260216"/>
            <a:ext cx="5004843" cy="12194"/>
          </a:xfrm>
          <a:custGeom>
            <a:avLst/>
            <a:gdLst/>
            <a:ahLst/>
            <a:cxnLst/>
            <a:rect l="0" t="0" r="0" b="0"/>
            <a:pathLst>
              <a:path w="5004843" h="12194">
                <a:moveTo>
                  <a:pt x="0" y="0"/>
                </a:moveTo>
                <a:lnTo>
                  <a:pt x="1668298" y="0"/>
                </a:lnTo>
                <a:lnTo>
                  <a:pt x="3336569" y="0"/>
                </a:lnTo>
                <a:lnTo>
                  <a:pt x="5004842" y="0"/>
                </a:lnTo>
                <a:lnTo>
                  <a:pt x="5004842" y="12193"/>
                </a:lnTo>
                <a:lnTo>
                  <a:pt x="3336569" y="12193"/>
                </a:lnTo>
                <a:lnTo>
                  <a:pt x="1668298" y="12193"/>
                </a:lnTo>
                <a:lnTo>
                  <a:pt x="0" y="12193"/>
                </a:lnTo>
                <a:close/>
              </a:path>
            </a:pathLst>
          </a:custGeom>
          <a:solidFill>
            <a:srgbClr val="80C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8541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决策树常用软件包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917" y="1247266"/>
            <a:ext cx="2240998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en-US" altLang="zh-CN" sz="2400">
                <a:solidFill>
                  <a:srgbClr val="000000"/>
                </a:solidFill>
                <a:latin typeface="Wingdings" panose="05000000000000000000"/>
              </a:rPr>
              <a:t>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ID3, C4.5, C5.0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7117" y="1765810"/>
            <a:ext cx="4056560" cy="3256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altLang="zh-CN" sz="2195" dirty="0">
                <a:solidFill>
                  <a:srgbClr val="80C000"/>
                </a:solidFill>
                <a:latin typeface="Times New Roman" panose="02020603050405020304"/>
              </a:rPr>
              <a:t>http://www.rulequest.com/Personal/</a:t>
            </a:r>
            <a:endParaRPr lang="zh-CN" altLang="en-US" sz="2195" dirty="0">
              <a:solidFill>
                <a:srgbClr val="80C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917" y="2466720"/>
            <a:ext cx="779059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en-US" altLang="zh-CN" sz="2400">
                <a:solidFill>
                  <a:srgbClr val="000000"/>
                </a:solidFill>
                <a:latin typeface="Wingdings" panose="05000000000000000000"/>
              </a:rPr>
              <a:t>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J4.8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9678" y="2912410"/>
            <a:ext cx="394268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80C000"/>
                </a:solidFill>
                <a:latin typeface="Times New Roman" panose="02020603050405020304"/>
              </a:rPr>
              <a:t>http://www.cs.waikato.ac.nz/ml/weka/</a:t>
            </a:r>
            <a:endParaRPr lang="zh-CN" altLang="en-US" sz="2005">
              <a:solidFill>
                <a:srgbClr val="80C000"/>
              </a:solidFill>
              <a:latin typeface="Times New Roman" panose="020206030504050203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917" y="3655821"/>
            <a:ext cx="1274388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400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… …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91845" y="2131314"/>
            <a:ext cx="4146806" cy="723901"/>
          </a:xfrm>
          <a:custGeom>
            <a:avLst/>
            <a:gdLst/>
            <a:ahLst/>
            <a:cxnLst/>
            <a:rect l="0" t="0" r="0" b="0"/>
            <a:pathLst>
              <a:path w="4146806" h="723901">
                <a:moveTo>
                  <a:pt x="0" y="723900"/>
                </a:moveTo>
                <a:lnTo>
                  <a:pt x="4146805" y="723900"/>
                </a:lnTo>
                <a:lnTo>
                  <a:pt x="414680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87274" y="2907029"/>
            <a:ext cx="7062217" cy="728474"/>
          </a:xfrm>
          <a:custGeom>
            <a:avLst/>
            <a:gdLst/>
            <a:ahLst/>
            <a:cxnLst/>
            <a:rect l="0" t="0" r="0" b="0"/>
            <a:pathLst>
              <a:path w="7062217" h="728474">
                <a:moveTo>
                  <a:pt x="0" y="728473"/>
                </a:moveTo>
                <a:lnTo>
                  <a:pt x="7062216" y="728473"/>
                </a:lnTo>
                <a:lnTo>
                  <a:pt x="7062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94893" y="4443221"/>
            <a:ext cx="7344158" cy="728474"/>
          </a:xfrm>
          <a:custGeom>
            <a:avLst/>
            <a:gdLst/>
            <a:ahLst/>
            <a:cxnLst/>
            <a:rect l="0" t="0" r="0" b="0"/>
            <a:pathLst>
              <a:path w="7344158" h="728474">
                <a:moveTo>
                  <a:pt x="0" y="728473"/>
                </a:moveTo>
                <a:lnTo>
                  <a:pt x="7344157" y="728473"/>
                </a:lnTo>
                <a:lnTo>
                  <a:pt x="734415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3323082" y="3412997"/>
            <a:ext cx="3010790" cy="23369"/>
          </a:xfrm>
          <a:custGeom>
            <a:avLst/>
            <a:gdLst/>
            <a:ahLst/>
            <a:cxnLst/>
            <a:rect l="0" t="0" r="0" b="0"/>
            <a:pathLst>
              <a:path w="3010790" h="23369">
                <a:moveTo>
                  <a:pt x="0" y="23368"/>
                </a:moveTo>
                <a:lnTo>
                  <a:pt x="3010789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998976" y="3480815"/>
            <a:ext cx="2491740" cy="338330"/>
          </a:xfrm>
          <a:custGeom>
            <a:avLst/>
            <a:gdLst/>
            <a:ahLst/>
            <a:cxnLst/>
            <a:rect l="0" t="0" r="0" b="0"/>
            <a:pathLst>
              <a:path w="2491740" h="338330">
                <a:moveTo>
                  <a:pt x="0" y="338329"/>
                </a:moveTo>
                <a:lnTo>
                  <a:pt x="2491739" y="338329"/>
                </a:lnTo>
                <a:lnTo>
                  <a:pt x="24917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900678" y="4947665"/>
            <a:ext cx="2802637" cy="3176"/>
          </a:xfrm>
          <a:custGeom>
            <a:avLst/>
            <a:gdLst/>
            <a:ahLst/>
            <a:cxnLst/>
            <a:rect l="0" t="0" r="0" b="0"/>
            <a:pathLst>
              <a:path w="2802637" h="3176">
                <a:moveTo>
                  <a:pt x="0" y="0"/>
                </a:moveTo>
                <a:lnTo>
                  <a:pt x="2802636" y="317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599176" y="5020055"/>
            <a:ext cx="2490217" cy="583693"/>
          </a:xfrm>
          <a:custGeom>
            <a:avLst/>
            <a:gdLst/>
            <a:ahLst/>
            <a:cxnLst/>
            <a:rect l="0" t="0" r="0" b="0"/>
            <a:pathLst>
              <a:path w="2490217" h="583693">
                <a:moveTo>
                  <a:pt x="0" y="583692"/>
                </a:moveTo>
                <a:lnTo>
                  <a:pt x="2490216" y="583692"/>
                </a:lnTo>
                <a:lnTo>
                  <a:pt x="2490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91895" y="3660647"/>
            <a:ext cx="2831594" cy="280418"/>
          </a:xfrm>
          <a:custGeom>
            <a:avLst/>
            <a:gdLst/>
            <a:ahLst/>
            <a:cxnLst/>
            <a:rect l="0" t="0" r="0" b="0"/>
            <a:pathLst>
              <a:path w="2831594" h="280418">
                <a:moveTo>
                  <a:pt x="0" y="280417"/>
                </a:moveTo>
                <a:lnTo>
                  <a:pt x="2831593" y="280417"/>
                </a:lnTo>
                <a:lnTo>
                  <a:pt x="28315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ws_7CBC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9400" y="952500"/>
            <a:ext cx="7670800" cy="54483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基本算法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0216" y="194094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0216" y="2165350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情形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(1)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41438" y="2719704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41438" y="2944114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情形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(2)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42555" y="425526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42555" y="4479671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情形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(3)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91685" y="3563274"/>
            <a:ext cx="2257028" cy="1942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利用当前结点的后验分布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91885" y="5110515"/>
            <a:ext cx="2257028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将父结点的样本分布作为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860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当前结点的先验分布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4591" y="5755233"/>
            <a:ext cx="138499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决策树算法的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32046" y="6021933"/>
            <a:ext cx="46166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核心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95"/>
            <a:ext cx="9144000" cy="625742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信息增益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67204" y="357121"/>
            <a:ext cx="188237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(information gain)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602" y="1072481"/>
            <a:ext cx="730809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信息熵 </a:t>
            </a:r>
            <a:r>
              <a:rPr lang="en-US" altLang="zh-CN" sz="2005" dirty="0">
                <a:solidFill>
                  <a:srgbClr val="000000"/>
                </a:solidFill>
                <a:latin typeface="Times New Roman" panose="02020603050405020304"/>
              </a:rPr>
              <a:t>(entropy)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是度量样本集合“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纯度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”最常用的一种指标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5360" y="1772816"/>
            <a:ext cx="6012864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5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假定当前样本集合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中第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k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类样本所占的比例为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则 </a:t>
            </a:r>
            <a:r>
              <a:rPr lang="en-US" altLang="zh-CN" sz="2195" i="1" dirty="0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的</a:t>
            </a:r>
            <a:r>
              <a:rPr lang="zh-CN" altLang="en-US" sz="2195" dirty="0">
                <a:solidFill>
                  <a:srgbClr val="FF0000"/>
                </a:solidFill>
                <a:latin typeface="微软雅黑" panose="020B0503020204020204" charset="-122"/>
              </a:rPr>
              <a:t>信息熵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定义为</a:t>
            </a:r>
            <a:endParaRPr lang="zh-CN" altLang="en-US" sz="2195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1633464" y="2564904"/>
          <a:ext cx="3524876" cy="96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2" imgW="40233600" imgH="10972800" progId="Equation.DSMT4">
                  <p:embed/>
                </p:oleObj>
              </mc:Choice>
              <mc:Fallback>
                <p:oleObj name="Equation" r:id="rId2" imgW="40233600" imgH="10972800" progId="Equation.DSMT4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3464" y="2564904"/>
                        <a:ext cx="3524876" cy="96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553200" y="1590151"/>
          <a:ext cx="2349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4" imgW="26822400" imgH="6096000" progId="Equation.DSMT4">
                  <p:embed/>
                </p:oleObj>
              </mc:Choice>
              <mc:Fallback>
                <p:oleObj name="Equation" r:id="rId4" imgW="26822400" imgH="6096000" progId="Equation.DSMT4">
                  <p:embed/>
                  <p:pic>
                    <p:nvPicPr>
                      <p:cNvPr id="0" name="对象 4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53200" y="1590151"/>
                        <a:ext cx="23495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29920" y="3598959"/>
            <a:ext cx="8684159" cy="1904590"/>
            <a:chOff x="218541" y="3694149"/>
            <a:chExt cx="8684159" cy="19045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37"/>
                <p:cNvSpPr txBox="1"/>
                <p:nvPr/>
              </p:nvSpPr>
              <p:spPr>
                <a:xfrm>
                  <a:off x="218541" y="3694149"/>
                  <a:ext cx="8684159" cy="188513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>
                    <a:lnSpc>
                      <a:spcPts val="4900"/>
                    </a:lnSpc>
                  </a:pPr>
                  <a:r>
                    <a:rPr lang="zh-CN" altLang="en-US" sz="2195" dirty="0">
                      <a:solidFill>
                        <a:srgbClr val="000000"/>
                      </a:solidFill>
                      <a:latin typeface="微软雅黑" panose="020B0503020204020204" charset="-122"/>
                    </a:rPr>
                    <a:t>其中，</a:t>
                  </a:r>
                  <a14:m>
                    <m:oMath xmlns:m="http://schemas.openxmlformats.org/officeDocument/2006/math">
                      <m:r>
                        <a:rPr lang="en-US" altLang="zh-CN" sz="2195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195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195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195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195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195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19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9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9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19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9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9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19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95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d>
                            <m:dPr>
                              <m:ctrlPr>
                                <a:rPr lang="en-US" altLang="zh-CN" sz="219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9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9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19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9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9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95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2195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表示</m:t>
                      </m:r>
                      <m:r>
                        <a:rPr lang="zh-CN" altLang="en-US" sz="2195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样本</m:t>
                      </m:r>
                      <m:r>
                        <a:rPr lang="zh-CN" altLang="en-US" sz="2195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集合</m:t>
                      </m:r>
                      <m:r>
                        <a:rPr lang="zh-CN" altLang="en-US" sz="2195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；</m:t>
                      </m:r>
                    </m:oMath>
                  </a14:m>
                  <a:endParaRPr lang="en-US" altLang="zh-CN" sz="2195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ts val="49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zh-CN" altLang="en-US" sz="2195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19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zh-CN" altLang="en-US" sz="2195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表示</m:t>
                        </m:r>
                        <m:r>
                          <a:rPr lang="zh-CN" altLang="en-US" sz="219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样本</m:t>
                        </m:r>
                        <m:r>
                          <a:rPr lang="zh-CN" altLang="en-US" sz="2195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类别</m:t>
                        </m:r>
                        <m:r>
                          <a:rPr lang="zh-CN" altLang="en-US" sz="219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总数</m:t>
                        </m:r>
                        <m:r>
                          <a:rPr lang="zh-CN" altLang="en-US" sz="2195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；</m:t>
                        </m:r>
                      </m:oMath>
                    </m:oMathPara>
                  </a14:m>
                  <a:endParaRPr lang="en-US" altLang="zh-CN" sz="2195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ts val="49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9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95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195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sz="2195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表示</m:t>
                        </m:r>
                        <m:r>
                          <m:rPr>
                            <m:nor/>
                          </m:rPr>
                          <a:rPr lang="zh-CN" altLang="en-US" sz="2195" dirty="0">
                            <a:solidFill>
                              <a:srgbClr val="000000"/>
                            </a:solidFill>
                            <a:latin typeface="微软雅黑" panose="020B0503020204020204" charset="-122"/>
                          </a:rPr>
                          <m:t>第</m:t>
                        </m:r>
                        <m:r>
                          <m:rPr>
                            <m:nor/>
                          </m:rPr>
                          <a:rPr lang="zh-CN" altLang="en-US" sz="2195" dirty="0">
                            <a:solidFill>
                              <a:srgbClr val="000000"/>
                            </a:solidFill>
                            <a:latin typeface="微软雅黑" panose="020B0503020204020204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195" i="1" dirty="0">
                            <a:solidFill>
                              <a:srgbClr val="000000"/>
                            </a:solidFill>
                            <a:latin typeface="Palatino Linotype" panose="02040502050505030304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195" i="1" dirty="0">
                            <a:solidFill>
                              <a:srgbClr val="000000"/>
                            </a:solidFill>
                            <a:latin typeface="Palatino Linotype" panose="020405020505050303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2195" dirty="0">
                            <a:solidFill>
                              <a:srgbClr val="000000"/>
                            </a:solidFill>
                            <a:latin typeface="微软雅黑" panose="020B0503020204020204" charset="-122"/>
                          </a:rPr>
                          <m:t>类样本所占的比例</m:t>
                        </m:r>
                        <m:r>
                          <a:rPr lang="zh-CN" altLang="en-US" sz="2195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195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95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195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195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195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195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195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195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，</m:t>
                        </m:r>
                      </m:oMath>
                    </m:oMathPara>
                  </a14:m>
                  <a:endParaRPr lang="en-US" altLang="zh-CN" sz="2195" dirty="0">
                    <a:solidFill>
                      <a:srgbClr val="000000"/>
                    </a:solidFill>
                    <a:latin typeface="微软雅黑" panose="020B0503020204020204" charset="-122"/>
                  </a:endParaRPr>
                </a:p>
              </p:txBody>
            </p:sp>
          </mc:Choice>
          <mc:Fallback>
            <p:sp>
              <p:nvSpPr>
                <p:cNvPr id="11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41" y="3694149"/>
                  <a:ext cx="8684159" cy="1885131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5712749" y="4636714"/>
            <a:ext cx="1149350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Equation" r:id="rId7" imgW="13106400" imgH="10972800" progId="Equation.DSMT4">
                    <p:embed/>
                  </p:oleObj>
                </mc:Choice>
                <mc:Fallback>
                  <p:oleObj name="Equation" r:id="rId7" imgW="13106400" imgH="10972800" progId="Equation.DSMT4">
                    <p:embed/>
                    <p:pic>
                      <p:nvPicPr>
                        <p:cNvPr id="0" name="对象 4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712749" y="4636714"/>
                          <a:ext cx="1149350" cy="962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(j = 0, 1, 2, 3, \dots, n)&#10;$&#10;&#10;\end{document}"/>
  <p:tag name="IGUANATEXSIZE" val="24"/>
</p:tagLst>
</file>

<file path=ppt/tags/tag10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(j = 0, 1, 2, 3, \dots, n)&#10;$&#10;&#10;\end{document}"/>
  <p:tag name="IGUANATEXSIZE" val="24"/>
</p:tagLst>
</file>

<file path=ppt/tags/tag11.xml><?xml version="1.0" encoding="utf-8"?>
<p:tagLst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2.xml><?xml version="1.0" encoding="utf-8"?>
<p:tagLst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3.xml><?xml version="1.0" encoding="utf-8"?>
<p:tagLst xmlns:p="http://schemas.openxmlformats.org/presentationml/2006/main">
  <p:tag name="LATEXADDIN" val="\documentclass{article}&#10;\usepackage{amsmath}&#10;\pagestyle{empty}&#10;\begin{document}&#10;&#10;&#10;$ &#10;\theta_0 := \theta_0 - \alpha \frac{1}{m} \sum\limits^{m}_{i=1} (h_\theta(x^{(i)})-y^{(i)}) x_0^{(i)}&#10;$&#10;&#10;\end{document}"/>
  <p:tag name="IGUANATEXSIZE" val="24"/>
</p:tagLst>
</file>

<file path=ppt/tags/tag14.xml><?xml version="1.0" encoding="utf-8"?>
<p:tagLst xmlns:p="http://schemas.openxmlformats.org/presentationml/2006/main">
  <p:tag name="LATEXADDIN" val="\documentclass{article}&#10;\usepackage{amsmath}&#10;\pagestyle{empty}&#10;\begin{document}&#10;&#10;&#10;$ &#10;\theta_j := \theta_j - \alpha &#10;$&#10;&#10;\end{document}"/>
  <p:tag name="IGUANATEXSIZE" val="24"/>
</p:tagLst>
</file>

<file path=ppt/tags/tag15.xml><?xml version="1.0" encoding="utf-8"?>
<p:tagLst xmlns:p="http://schemas.openxmlformats.org/presentationml/2006/main">
  <p:tag name="LATEXADDIN" val="\documentclass{article}&#10;\usepackage{amsmath}&#10;\pagestyle{empty}&#10;\begin{document}&#10;&#10;&#10;$ &#10;\frac{1}{m} \sum\limits^{m}_{i=1} (h_\theta(x^{(i)})-y^{(i)}) x_j^{(i)}&#10;$&#10;&#10;\end{document}"/>
  <p:tag name="IGUANATEXSIZE" val="24"/>
</p:tagLst>
</file>

<file path=ppt/tags/tag16.xml><?xml version="1.0" encoding="utf-8"?>
<p:tagLst xmlns:p="http://schemas.openxmlformats.org/presentationml/2006/main">
  <p:tag name="LATEXADDIN" val="\documentclass{article}&#10;\usepackage{amsmath}&#10;\pagestyle{empty}&#10;\begin{document}&#10;&#10;&#10;$ &#10;\theta_j := \theta_j (1 - \alpha \frac{\lambda}{m}) - \alpha \frac{1}{m} \sum\limits^{m}_{i=1} (h_\theta(x^{(i)})-y^{(i)}) x_j^{(i)}&#10;$&#10;&#10;\end{document}"/>
  <p:tag name="IGUANATEXSIZE" val="24"/>
</p:tagLst>
</file>

<file path=ppt/tags/tag2.xml><?xml version="1.0" encoding="utf-8"?>
<p:tagLst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3.xml><?xml version="1.0" encoding="utf-8"?>
<p:tagLst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4.xml><?xml version="1.0" encoding="utf-8"?>
<p:tagLst xmlns:p="http://schemas.openxmlformats.org/presentationml/2006/main">
  <p:tag name="LATEXADDIN" val="\documentclass{article}&#10;\usepackage{amsmath}&#10;\pagestyle{empty}&#10;\begin{document}&#10;&#10;&#10;$ &#10;\theta_0 := \theta_0 - \alpha \frac{1}{m} \sum\limits^{m}_{i=1} (h_\theta(x^{(i)})-y^{(i)}) x_0^{(i)}&#10;$&#10;&#10;\end{document}"/>
  <p:tag name="IGUANATEXSIZE" val="24"/>
</p:tagLst>
</file>

<file path=ppt/tags/tag5.xml><?xml version="1.0" encoding="utf-8"?>
<p:tagLst xmlns:p="http://schemas.openxmlformats.org/presentationml/2006/main">
  <p:tag name="LATEXADDIN" val="\documentclass{article}&#10;\usepackage{amsmath}&#10;\pagestyle{empty}&#10;\begin{document}&#10;&#10;&#10;$ &#10;\theta_j := \theta_j - \alpha &#10;$&#10;&#10;\end{document}"/>
  <p:tag name="IGUANATEXSIZE" val="24"/>
</p:tagLst>
</file>

<file path=ppt/tags/tag6.xml><?xml version="1.0" encoding="utf-8"?>
<p:tagLst xmlns:p="http://schemas.openxmlformats.org/presentationml/2006/main">
  <p:tag name="LATEXADDIN" val="\documentclass{article}&#10;\usepackage{amsmath}&#10;\pagestyle{empty}&#10;\begin{document}&#10;&#10;&#10;$ &#10;\frac{1}{m} \sum\limits^{m}_{i=1} (h_\theta(x^{(i)})-y^{(i)}) x_j^{(i)}&#10;$&#10;&#10;\end{document}"/>
  <p:tag name="IGUANATEXSIZE" val="24"/>
</p:tagLst>
</file>

<file path=ppt/tags/tag7.xml><?xml version="1.0" encoding="utf-8"?>
<p:tagLst xmlns:p="http://schemas.openxmlformats.org/presentationml/2006/main">
  <p:tag name="LATEXADDIN" val="\documentclass{article}&#10;\usepackage{amsmath}&#10;\pagestyle{empty}&#10;\begin{document}&#10;&#10;&#10;$ &#10;\theta_j := \theta_j (1 - \alpha \frac{\lambda}{m}) - \alpha \frac{1}{m} \sum\limits^{m}_{i=1} (h_\theta(x^{(i)})-y^{(i)}) x_j^{(i)}&#10;$&#10;&#10;\end{document}"/>
  <p:tag name="IGUANATEXSIZE" val="24"/>
</p:tagLst>
</file>

<file path=ppt/tags/tag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\displaystyle&#10;\min_\theta J(\theta)&#10;$&#10;&#10;\end{document}"/>
  <p:tag name="IGUANATEXSIZE" val="32"/>
</p:tagLst>
</file>

<file path=ppt/tags/tag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) = \left[ -\frac{1}{m} \sum\limits^m_{i=1} y^{(i)} \log{(h_\theta(x^{(i)})} + (1-y^{(i)})\log{1 - h_\theta (x^{(i)})}\right]&#10;+ \frac{\lambda}{2m} \sum\limits^n_{j=1} \theta_j^2 $&#10;&#10;&#10;&#10;\end{document}"/>
  <p:tag name="IGUANATEXSIZE" val="1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25400">
          <a:solidFill>
            <a:srgbClr val="FF0000"/>
          </a:solidFill>
        </a:ln>
      </a:spPr>
      <a:bodyPr wrap="square" rtlCol="0">
        <a:spAutoFit/>
      </a:bodyPr>
      <a:lstStyle>
        <a:defPPr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7735</Words>
  <Application>WPS 演示</Application>
  <PresentationFormat>全屏显示(4:3)</PresentationFormat>
  <Paragraphs>1593</Paragraphs>
  <Slides>74</Slides>
  <Notes>69</Notes>
  <HiddenSlides>2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26</vt:i4>
      </vt:variant>
      <vt:variant>
        <vt:lpstr>幻灯片标题</vt:lpstr>
      </vt:variant>
      <vt:variant>
        <vt:i4>74</vt:i4>
      </vt:variant>
    </vt:vector>
  </HeadingPairs>
  <TitlesOfParts>
    <vt:vector size="126" baseType="lpstr">
      <vt:lpstr>Arial</vt:lpstr>
      <vt:lpstr>宋体</vt:lpstr>
      <vt:lpstr>Wingdings</vt:lpstr>
      <vt:lpstr>微软雅黑</vt:lpstr>
      <vt:lpstr>Times New Roman</vt:lpstr>
      <vt:lpstr>Wingdings</vt:lpstr>
      <vt:lpstr>Symbol</vt:lpstr>
      <vt:lpstr>Calibri</vt:lpstr>
      <vt:lpstr>Palatino Linotype</vt:lpstr>
      <vt:lpstr>Cambria Math</vt:lpstr>
      <vt:lpstr>FandolSong-Regular-Identity-H</vt:lpstr>
      <vt:lpstr>Segoe Print</vt:lpstr>
      <vt:lpstr>等线</vt:lpstr>
      <vt:lpstr>Times New Roman</vt:lpstr>
      <vt:lpstr>Arial Unicode MS</vt:lpstr>
      <vt:lpstr>PingFang SC</vt:lpstr>
      <vt:lpstr>LMRoman10-Regular-Identity-H</vt:lpstr>
      <vt:lpstr>CMMI10</vt:lpstr>
      <vt:lpstr>-apple-system</vt:lpstr>
      <vt:lpstr>CMSY10</vt:lpstr>
      <vt:lpstr>CMR7</vt:lpstr>
      <vt:lpstr>CMR10</vt:lpstr>
      <vt:lpstr>华文行楷</vt:lpstr>
      <vt:lpstr>Wingdings</vt:lpstr>
      <vt:lpstr>Calibri</vt:lpstr>
      <vt:lpstr>Office 主题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正则化线性回归	</vt:lpstr>
      <vt:lpstr>正则化Logistic回归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LuMaoMao</dc:creator>
  <cp:lastModifiedBy>Yan</cp:lastModifiedBy>
  <cp:revision>154</cp:revision>
  <dcterms:created xsi:type="dcterms:W3CDTF">2017-09-13T08:32:00Z</dcterms:created>
  <dcterms:modified xsi:type="dcterms:W3CDTF">2021-10-25T23:51:00Z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132E9AA68A7546B7BD3DC5E660B2B9EB</vt:lpwstr>
  </property>
  <property fmtid="{D5CDD505-2E9C-101B-9397-08002B2CF9AE}" pid="3" name="KSOProductBuildVer">
    <vt:lpwstr>2052-11.1.0.10938</vt:lpwstr>
  </property>
</Properties>
</file>